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5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3EC142-A2C8-4204-9B6F-EC4EE5031D4D}" type="datetimeFigureOut">
              <a:rPr lang="en-US" smtClean="0"/>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D61033-B986-4AEB-A3CD-103EB97DF9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hyperlink" Target="http://www.avaldezpestcontro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avaldezpestcontrol.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18434" name="Rectangle 2"/>
          <p:cNvSpPr>
            <a:spLocks noChangeArrowheads="1"/>
          </p:cNvSpPr>
          <p:nvPr/>
        </p:nvSpPr>
        <p:spPr bwMode="auto">
          <a:xfrm>
            <a:off x="838200" y="2209800"/>
            <a:ext cx="8001000"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Verdana" pitchFamily="34" charset="0"/>
                <a:ea typeface="Calibri" pitchFamily="34" charset="0"/>
                <a:cs typeface="Times New Roman" pitchFamily="18" charset="0"/>
              </a:rPr>
              <a:t>Exterminator, Pest Control, Ant, Pest and Bed Bug Removal Passaic County NJ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030A0"/>
                </a:solidFill>
                <a:effectLst/>
                <a:latin typeface="Verdana" pitchFamily="34" charset="0"/>
                <a:ea typeface="Calibri" pitchFamily="34" charset="0"/>
                <a:cs typeface="Times New Roman" pitchFamily="18" charset="0"/>
              </a:rPr>
              <a:t>A Valdez Pest Control LLC has helped homeowners and business owners throughout Pompton Lakes, New Jersey, and surrounding areas for more than 10 years. Through the years, Earned a reputation for prompt, reliable, consistent, and unbeatable service.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Verdana" pitchFamily="34" charset="0"/>
                <a:ea typeface="Calibri" pitchFamily="34" charset="0"/>
                <a:cs typeface="Times New Roman" pitchFamily="18" charset="0"/>
              </a:rPr>
              <a:t>Pest control Passaic County NJ, Ant removal Passaic County NJ, Pest removal Passaic County NJ, Bed bug removal Passaic County NJ, Exterminator Passaic County NJ</a:t>
            </a:r>
            <a:endParaRPr kumimoji="0" lang="en-US" sz="3200" b="1" i="0" u="none" strike="noStrike" cap="none" normalizeH="0" baseline="0" dirty="0" smtClean="0">
              <a:ln>
                <a:noFill/>
              </a:ln>
              <a:solidFill>
                <a:srgbClr val="FF0000"/>
              </a:solidFill>
              <a:effectLst/>
              <a:latin typeface="Arial" pitchFamily="34" charset="0"/>
            </a:endParaRPr>
          </a:p>
        </p:txBody>
      </p:sp>
      <p:pic>
        <p:nvPicPr>
          <p:cNvPr id="18435" name="Picture 3" descr="D:\2015 work\january work\(28-01-2015)captilzetree avaldpestcontrol\images\aval.JPG"/>
          <p:cNvPicPr>
            <a:picLocks noChangeAspect="1" noChangeArrowheads="1"/>
          </p:cNvPicPr>
          <p:nvPr/>
        </p:nvPicPr>
        <p:blipFill>
          <a:blip r:embed="rId3"/>
          <a:srcRect/>
          <a:stretch>
            <a:fillRect/>
          </a:stretch>
        </p:blipFill>
        <p:spPr bwMode="auto">
          <a:xfrm>
            <a:off x="457200" y="152400"/>
            <a:ext cx="8305800" cy="180103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133600" y="6396335"/>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762000" y="1371600"/>
            <a:ext cx="7924800" cy="5109091"/>
          </a:xfrm>
          <a:prstGeom prst="rect">
            <a:avLst/>
          </a:prstGeom>
        </p:spPr>
        <p:txBody>
          <a:bodyPr wrap="square">
            <a:spAutoFit/>
          </a:bodyPr>
          <a:lstStyle/>
          <a:p>
            <a:r>
              <a:rPr lang="en-US" sz="1600" b="1" dirty="0" smtClean="0">
                <a:solidFill>
                  <a:srgbClr val="C00000"/>
                </a:solidFill>
              </a:rPr>
              <a:t>Ant Control</a:t>
            </a:r>
          </a:p>
          <a:p>
            <a:r>
              <a:rPr lang="en-US" sz="1600" b="1" dirty="0" smtClean="0">
                <a:solidFill>
                  <a:srgbClr val="C00000"/>
                </a:solidFill>
              </a:rPr>
              <a:t>The best approach to ant control in the home is cleanliness. Any type of food or food particles can attract and provide food for ants. Store food in tight containers. Remove plants that can attract ants or control aphids, whiteflies and other insects that produce honeydew. Reduce moisture sources, including condensation and leaks. Inspection. Location of the nest is the key to control because ants are social insects. Large numbers of individual ants can be killed without ever solving the problem. Determine the kind of ant species. Most species of ants never enter buildings; others build their nests near buildings and forage indoors. Others usually nest indoors.</a:t>
            </a:r>
          </a:p>
          <a:p>
            <a:r>
              <a:rPr lang="en-US" sz="1600" b="1" dirty="0" smtClean="0">
                <a:solidFill>
                  <a:srgbClr val="00B0F0"/>
                </a:solidFill>
              </a:rPr>
              <a:t>Keep a record of where ants have been seen. Some ants follow definite trails. If possible, follow these trails to the nest. Placement of attractive materials, such as jelly, oils, protein and other materials can attract large numbers of ants so they can be followed to their nest.</a:t>
            </a:r>
          </a:p>
          <a:p>
            <a:r>
              <a:rPr lang="en-US" sz="1600" b="1" dirty="0" smtClean="0">
                <a:solidFill>
                  <a:srgbClr val="00B0F0"/>
                </a:solidFill>
              </a:rPr>
              <a:t>Often children like to watch ants and can be very useful in tracing their trails. Outdoors, ant nests can often be located by seeing ant hills on the ground. Some ants deposit earth on the soil surface when they construct the nest. Fire ants and certain other ants build conspicuous mounds. Nests may also be constructed next to or under the house foundation, under sidewalks, driveways and patios, or in decaying logs or tree trunks.</a:t>
            </a:r>
          </a:p>
          <a:p>
            <a:r>
              <a:rPr lang="en-US" sz="1600" b="1" dirty="0" smtClean="0">
                <a:solidFill>
                  <a:srgbClr val="00B0F0"/>
                </a:solidFill>
              </a:rPr>
              <a:t>Indoors, ants may nest in walls, behind a baseboard or under the house. Often ant trails enter through a crack but the nest may be some distance away. Some ants may also nest in decayed or rotting wood in the house.</a:t>
            </a:r>
            <a:endParaRPr lang="en-US" sz="1600" b="1" dirty="0">
              <a:solidFill>
                <a:srgbClr val="00B0F0"/>
              </a:solidFill>
            </a:endParaRPr>
          </a:p>
        </p:txBody>
      </p:sp>
      <p:pic>
        <p:nvPicPr>
          <p:cNvPr id="1025" name="Picture 1" descr="D:\2015 work\january work\(28-01-2015)captilzetree avaldpestcontrol\images\aval1111111111.JPG"/>
          <p:cNvPicPr>
            <a:picLocks noChangeAspect="1" noChangeArrowheads="1"/>
          </p:cNvPicPr>
          <p:nvPr/>
        </p:nvPicPr>
        <p:blipFill>
          <a:blip r:embed="rId3"/>
          <a:srcRect/>
          <a:stretch>
            <a:fillRect/>
          </a:stretch>
        </p:blipFill>
        <p:spPr bwMode="auto">
          <a:xfrm>
            <a:off x="457200" y="152400"/>
            <a:ext cx="8343900" cy="1143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D:\2015 work\january work\(28-01-2015)captilzetree avaldpestcontrol\images\aval222222.JPG"/>
          <p:cNvPicPr>
            <a:picLocks noChangeAspect="1" noChangeArrowheads="1"/>
          </p:cNvPicPr>
          <p:nvPr/>
        </p:nvPicPr>
        <p:blipFill>
          <a:blip r:embed="rId2"/>
          <a:srcRect/>
          <a:stretch>
            <a:fillRect/>
          </a:stretch>
        </p:blipFill>
        <p:spPr bwMode="auto">
          <a:xfrm>
            <a:off x="685800" y="1676400"/>
            <a:ext cx="8153400" cy="1666875"/>
          </a:xfrm>
          <a:prstGeom prst="rect">
            <a:avLst/>
          </a:prstGeom>
          <a:noFill/>
        </p:spPr>
      </p:pic>
      <p:pic>
        <p:nvPicPr>
          <p:cNvPr id="24579" name="Picture 3" descr="D:\2015 work\january work\(28-01-2015)captilzetree avaldpestcontrol\images\aval1111111111.JPG"/>
          <p:cNvPicPr>
            <a:picLocks noChangeAspect="1" noChangeArrowheads="1"/>
          </p:cNvPicPr>
          <p:nvPr/>
        </p:nvPicPr>
        <p:blipFill>
          <a:blip r:embed="rId3"/>
          <a:srcRect/>
          <a:stretch>
            <a:fillRect/>
          </a:stretch>
        </p:blipFill>
        <p:spPr bwMode="auto">
          <a:xfrm>
            <a:off x="685800" y="152400"/>
            <a:ext cx="8115300" cy="1523999"/>
          </a:xfrm>
          <a:prstGeom prst="rect">
            <a:avLst/>
          </a:prstGeom>
          <a:noFill/>
        </p:spPr>
      </p:pic>
      <p:sp>
        <p:nvSpPr>
          <p:cNvPr id="24580" name="Rectangle 4"/>
          <p:cNvSpPr>
            <a:spLocks noChangeArrowheads="1"/>
          </p:cNvSpPr>
          <p:nvPr/>
        </p:nvSpPr>
        <p:spPr bwMode="auto">
          <a:xfrm>
            <a:off x="2133600" y="3886200"/>
            <a:ext cx="60198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Verdana" pitchFamily="34" charset="0"/>
                <a:ea typeface="Calibri" pitchFamily="34" charset="0"/>
                <a:cs typeface="Times New Roman" pitchFamily="18" charset="0"/>
              </a:rPr>
              <a:t>Passaic County</a:t>
            </a:r>
            <a:r>
              <a:rPr kumimoji="0" lang="en-US" sz="2800" b="1" i="0" u="none" strike="noStrike" cap="none" normalizeH="0" baseline="0" dirty="0" smtClean="0">
                <a:ln>
                  <a:noFill/>
                </a:ln>
                <a:solidFill>
                  <a:srgbClr val="C00000"/>
                </a:solidFill>
                <a:effectLst/>
                <a:latin typeface="Arial" pitchFamily="34" charset="0"/>
                <a:ea typeface="Calibri" pitchFamily="34" charset="0"/>
                <a:cs typeface="Arial" pitchFamily="34" charset="0"/>
              </a:rPr>
              <a:t> </a:t>
            </a:r>
            <a:r>
              <a:rPr kumimoji="0" lang="en-US" sz="2400" b="1" i="0" u="none" strike="noStrike" cap="none" normalizeH="0" baseline="0" dirty="0" smtClean="0">
                <a:ln>
                  <a:noFill/>
                </a:ln>
                <a:solidFill>
                  <a:srgbClr val="C00000"/>
                </a:solidFill>
                <a:effectLst/>
                <a:latin typeface="Arial" pitchFamily="34" charset="0"/>
                <a:ea typeface="Calibri" pitchFamily="34" charset="0"/>
                <a:cs typeface="Arial" pitchFamily="34" charset="0"/>
              </a:rPr>
              <a:t>NJ </a:t>
            </a:r>
            <a:r>
              <a:rPr kumimoji="0" lang="en-US" sz="2000" b="1" i="0" u="none" strike="noStrike" cap="none" normalizeH="0" baseline="0" dirty="0" smtClean="0">
                <a:ln>
                  <a:noFill/>
                </a:ln>
                <a:solidFill>
                  <a:srgbClr val="C00000"/>
                </a:solidFill>
                <a:effectLst/>
                <a:latin typeface="Helvetica"/>
                <a:ea typeface="Calibri" pitchFamily="34" charset="0"/>
                <a:cs typeface="Times New Roman" pitchFamily="18" charset="0"/>
              </a:rPr>
              <a:t> </a:t>
            </a:r>
            <a:r>
              <a:rPr kumimoji="0" lang="en-US" sz="2800" b="0" i="0" u="none" strike="noStrike" cap="none" normalizeH="0" baseline="0" dirty="0" smtClean="0">
                <a:ln>
                  <a:noFill/>
                </a:ln>
                <a:solidFill>
                  <a:srgbClr val="C00000"/>
                </a:solidFill>
                <a:effectLst/>
                <a:latin typeface="Verdana" pitchFamily="34" charset="0"/>
                <a:ea typeface="Calibri" pitchFamily="34" charset="0"/>
                <a:cs typeface="Times New Roman" pitchFamily="18" charset="0"/>
              </a:rPr>
              <a:t>07055</a:t>
            </a:r>
            <a:endParaRPr kumimoji="0" lang="en-US" sz="1050" b="0" i="0" u="none" strike="noStrike" cap="none" normalizeH="0" baseline="0" dirty="0" smtClean="0">
              <a:ln>
                <a:noFill/>
              </a:ln>
              <a:solidFill>
                <a:srgbClr val="C0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C00000"/>
                </a:solidFill>
                <a:effectLst/>
                <a:latin typeface="PT Sans"/>
                <a:ea typeface="Calibri" pitchFamily="34" charset="0"/>
                <a:cs typeface="Times New Roman" pitchFamily="18" charset="0"/>
              </a:rPr>
              <a:t>973-447-4457</a:t>
            </a:r>
          </a:p>
          <a:p>
            <a:pPr eaLnBrk="0" fontAlgn="base" hangingPunct="0">
              <a:spcBef>
                <a:spcPct val="0"/>
              </a:spcBef>
              <a:spcAft>
                <a:spcPct val="0"/>
              </a:spcAft>
            </a:pPr>
            <a:r>
              <a:rPr lang="en-US" sz="2800" u="sng" dirty="0" smtClean="0">
                <a:solidFill>
                  <a:srgbClr val="C00000"/>
                </a:solidFill>
                <a:hlinkClick r:id="rId4"/>
              </a:rPr>
              <a:t>http://www.avaldezpestcontrol.com/</a:t>
            </a:r>
            <a:endParaRPr lang="en-US" sz="2800" dirty="0" smtClean="0">
              <a:solidFill>
                <a:srgbClr val="C0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C00000"/>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362200" y="6396335"/>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3581400" y="1905000"/>
            <a:ext cx="2617383" cy="584775"/>
          </a:xfrm>
          <a:prstGeom prst="rect">
            <a:avLst/>
          </a:prstGeom>
        </p:spPr>
        <p:txBody>
          <a:bodyPr wrap="none">
            <a:spAutoFit/>
          </a:bodyPr>
          <a:lstStyle/>
          <a:p>
            <a:r>
              <a:rPr lang="en-US" sz="3200" b="1" dirty="0" smtClean="0">
                <a:solidFill>
                  <a:schemeClr val="accent2">
                    <a:lumMod val="75000"/>
                  </a:schemeClr>
                </a:solidFill>
              </a:rPr>
              <a:t>Why A. Valdez</a:t>
            </a:r>
            <a:endParaRPr lang="en-US" sz="3200" b="1" dirty="0">
              <a:solidFill>
                <a:schemeClr val="accent2">
                  <a:lumMod val="75000"/>
                </a:schemeClr>
              </a:solidFill>
            </a:endParaRPr>
          </a:p>
        </p:txBody>
      </p:sp>
      <p:sp>
        <p:nvSpPr>
          <p:cNvPr id="4" name="Rectangle 3"/>
          <p:cNvSpPr/>
          <p:nvPr/>
        </p:nvSpPr>
        <p:spPr>
          <a:xfrm>
            <a:off x="762000" y="2438400"/>
            <a:ext cx="8229600" cy="3970318"/>
          </a:xfrm>
          <a:prstGeom prst="rect">
            <a:avLst/>
          </a:prstGeom>
        </p:spPr>
        <p:txBody>
          <a:bodyPr wrap="square">
            <a:spAutoFit/>
          </a:bodyPr>
          <a:lstStyle/>
          <a:p>
            <a:r>
              <a:rPr lang="en-US" b="1" dirty="0" smtClean="0">
                <a:solidFill>
                  <a:srgbClr val="002060"/>
                </a:solidFill>
              </a:rPr>
              <a:t>A. Valdez Pest Control is a family-owned business that has serviced the residential and commercial community in northern New Jersey for the past 12 years. We earned the reputation for prompt, reliable, and consistent pest control service in the counties of Passaic, Bergen, Essex, Morris, Hudson, Sussex, and Union. We pride ourselves in working with our customers to fully meet their pest control needs and being accommodating to their schedule or immediate service for any emergency situations. We have extensive experience in diagnosing the severity of any pest situation in homes and businesses and then offering an effective and efficient solution to resolving the issue.</a:t>
            </a:r>
          </a:p>
          <a:p>
            <a:r>
              <a:rPr lang="en-US" b="1" dirty="0" smtClean="0">
                <a:solidFill>
                  <a:srgbClr val="0070C0"/>
                </a:solidFill>
              </a:rPr>
              <a:t>All the technicians at A. Valdez Pest Control are highly trained and certified with a clean background check. Due to continuous required training and seminars throughout the year, our technicians are fully knowledgeable in their field. When performing a service, they also pass on that knowledge to the customers with full detail as to the services that are being performed and pest prevention techniques.</a:t>
            </a:r>
            <a:endParaRPr lang="en-US" b="1" dirty="0">
              <a:solidFill>
                <a:srgbClr val="0070C0"/>
              </a:solidFill>
            </a:endParaRPr>
          </a:p>
        </p:txBody>
      </p:sp>
      <p:pic>
        <p:nvPicPr>
          <p:cNvPr id="40961" name="Picture 1" descr="D:\2015 work\january work\(28-01-2015)captilzetree avaldpestcontrol\images\aval1111111111.JPG"/>
          <p:cNvPicPr>
            <a:picLocks noChangeAspect="1" noChangeArrowheads="1"/>
          </p:cNvPicPr>
          <p:nvPr/>
        </p:nvPicPr>
        <p:blipFill>
          <a:blip r:embed="rId3"/>
          <a:srcRect/>
          <a:stretch>
            <a:fillRect/>
          </a:stretch>
        </p:blipFill>
        <p:spPr bwMode="auto">
          <a:xfrm>
            <a:off x="304800" y="152400"/>
            <a:ext cx="8686800" cy="1828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2819400" y="1676400"/>
            <a:ext cx="3131948" cy="523220"/>
          </a:xfrm>
          <a:prstGeom prst="rect">
            <a:avLst/>
          </a:prstGeom>
        </p:spPr>
        <p:txBody>
          <a:bodyPr wrap="none">
            <a:spAutoFit/>
          </a:bodyPr>
          <a:lstStyle/>
          <a:p>
            <a:r>
              <a:rPr lang="en-US" sz="2800" b="1" dirty="0" smtClean="0"/>
              <a:t>Residential Services</a:t>
            </a:r>
            <a:endParaRPr lang="en-US" sz="2800" b="1" dirty="0"/>
          </a:p>
        </p:txBody>
      </p:sp>
      <p:sp>
        <p:nvSpPr>
          <p:cNvPr id="5" name="Rectangle 4"/>
          <p:cNvSpPr/>
          <p:nvPr/>
        </p:nvSpPr>
        <p:spPr>
          <a:xfrm>
            <a:off x="457200" y="2514600"/>
            <a:ext cx="2362200" cy="2862322"/>
          </a:xfrm>
          <a:prstGeom prst="rect">
            <a:avLst/>
          </a:prstGeom>
        </p:spPr>
        <p:txBody>
          <a:bodyPr wrap="square">
            <a:spAutoFit/>
          </a:bodyPr>
          <a:lstStyle/>
          <a:p>
            <a:r>
              <a:rPr lang="en-US" sz="2000" b="1" dirty="0" smtClean="0">
                <a:solidFill>
                  <a:srgbClr val="FF0000"/>
                </a:solidFill>
              </a:rPr>
              <a:t>Pavement Ants</a:t>
            </a:r>
          </a:p>
          <a:p>
            <a:r>
              <a:rPr lang="en-US" sz="2000" b="1" dirty="0" smtClean="0">
                <a:solidFill>
                  <a:srgbClr val="FF0000"/>
                </a:solidFill>
              </a:rPr>
              <a:t>Ants</a:t>
            </a:r>
          </a:p>
          <a:p>
            <a:r>
              <a:rPr lang="en-US" sz="2000" b="1" dirty="0" smtClean="0">
                <a:solidFill>
                  <a:srgbClr val="FF0000"/>
                </a:solidFill>
              </a:rPr>
              <a:t>Carpenter Ants</a:t>
            </a:r>
          </a:p>
          <a:p>
            <a:r>
              <a:rPr lang="en-US" sz="2000" b="1" dirty="0" smtClean="0">
                <a:solidFill>
                  <a:srgbClr val="FF0000"/>
                </a:solidFill>
              </a:rPr>
              <a:t>Crickets</a:t>
            </a:r>
          </a:p>
          <a:p>
            <a:r>
              <a:rPr lang="en-US" sz="2000" b="1" dirty="0" smtClean="0">
                <a:solidFill>
                  <a:srgbClr val="FF0000"/>
                </a:solidFill>
              </a:rPr>
              <a:t>Silverfish</a:t>
            </a:r>
          </a:p>
          <a:p>
            <a:r>
              <a:rPr lang="en-US" sz="2000" b="1" dirty="0" smtClean="0">
                <a:solidFill>
                  <a:srgbClr val="FF0000"/>
                </a:solidFill>
              </a:rPr>
              <a:t>Millipedes</a:t>
            </a:r>
          </a:p>
          <a:p>
            <a:r>
              <a:rPr lang="en-US" sz="2000" b="1" dirty="0" smtClean="0">
                <a:solidFill>
                  <a:srgbClr val="FF0000"/>
                </a:solidFill>
              </a:rPr>
              <a:t>Centipedes</a:t>
            </a:r>
          </a:p>
          <a:p>
            <a:r>
              <a:rPr lang="en-US" sz="2000" b="1" dirty="0" smtClean="0">
                <a:solidFill>
                  <a:srgbClr val="FF0000"/>
                </a:solidFill>
              </a:rPr>
              <a:t>Cicadas</a:t>
            </a:r>
          </a:p>
          <a:p>
            <a:r>
              <a:rPr lang="en-US" sz="2000" b="1" dirty="0" smtClean="0">
                <a:solidFill>
                  <a:srgbClr val="FF0000"/>
                </a:solidFill>
              </a:rPr>
              <a:t>Fleas</a:t>
            </a:r>
            <a:endParaRPr lang="en-US" sz="2000" b="1" dirty="0">
              <a:solidFill>
                <a:srgbClr val="FF0000"/>
              </a:solidFill>
            </a:endParaRPr>
          </a:p>
        </p:txBody>
      </p:sp>
      <p:sp>
        <p:nvSpPr>
          <p:cNvPr id="6" name="Rectangle 5"/>
          <p:cNvSpPr/>
          <p:nvPr/>
        </p:nvSpPr>
        <p:spPr>
          <a:xfrm>
            <a:off x="2971800" y="2514600"/>
            <a:ext cx="2590800" cy="2862322"/>
          </a:xfrm>
          <a:prstGeom prst="rect">
            <a:avLst/>
          </a:prstGeom>
        </p:spPr>
        <p:txBody>
          <a:bodyPr wrap="square">
            <a:spAutoFit/>
          </a:bodyPr>
          <a:lstStyle/>
          <a:p>
            <a:r>
              <a:rPr lang="en-US" sz="2000" b="1" dirty="0" smtClean="0">
                <a:solidFill>
                  <a:srgbClr val="FF0000"/>
                </a:solidFill>
              </a:rPr>
              <a:t>Wasps</a:t>
            </a:r>
          </a:p>
          <a:p>
            <a:r>
              <a:rPr lang="en-US" sz="2000" b="1" dirty="0" smtClean="0">
                <a:solidFill>
                  <a:srgbClr val="FF0000"/>
                </a:solidFill>
              </a:rPr>
              <a:t>Hornets</a:t>
            </a:r>
          </a:p>
          <a:p>
            <a:r>
              <a:rPr lang="en-US" sz="2000" b="1" dirty="0" smtClean="0">
                <a:solidFill>
                  <a:srgbClr val="FF0000"/>
                </a:solidFill>
              </a:rPr>
              <a:t>Carpenter bees</a:t>
            </a:r>
          </a:p>
          <a:p>
            <a:r>
              <a:rPr lang="en-US" sz="2000" b="1" dirty="0" smtClean="0">
                <a:solidFill>
                  <a:srgbClr val="FF0000"/>
                </a:solidFill>
              </a:rPr>
              <a:t>Yellow jackets</a:t>
            </a:r>
          </a:p>
          <a:p>
            <a:r>
              <a:rPr lang="en-US" sz="2000" b="1" dirty="0" smtClean="0">
                <a:solidFill>
                  <a:srgbClr val="FF0000"/>
                </a:solidFill>
              </a:rPr>
              <a:t>Stink bugs</a:t>
            </a:r>
          </a:p>
          <a:p>
            <a:r>
              <a:rPr lang="en-US" sz="2000" b="1" dirty="0" smtClean="0">
                <a:solidFill>
                  <a:srgbClr val="FF0000"/>
                </a:solidFill>
              </a:rPr>
              <a:t>Springtails</a:t>
            </a:r>
          </a:p>
          <a:p>
            <a:r>
              <a:rPr lang="en-US" sz="2000" b="1" dirty="0" smtClean="0">
                <a:solidFill>
                  <a:srgbClr val="FF0000"/>
                </a:solidFill>
              </a:rPr>
              <a:t>Pill bugs</a:t>
            </a:r>
          </a:p>
          <a:p>
            <a:r>
              <a:rPr lang="en-US" sz="2000" b="1" dirty="0" smtClean="0">
                <a:solidFill>
                  <a:srgbClr val="FF0000"/>
                </a:solidFill>
              </a:rPr>
              <a:t>Meal moths</a:t>
            </a:r>
          </a:p>
          <a:p>
            <a:r>
              <a:rPr lang="en-US" sz="2000" b="1" dirty="0" smtClean="0">
                <a:solidFill>
                  <a:srgbClr val="FF0000"/>
                </a:solidFill>
              </a:rPr>
              <a:t>Firebrats</a:t>
            </a:r>
            <a:endParaRPr lang="en-US" sz="2000" b="1" dirty="0">
              <a:solidFill>
                <a:srgbClr val="FF0000"/>
              </a:solidFill>
            </a:endParaRPr>
          </a:p>
        </p:txBody>
      </p:sp>
      <p:sp>
        <p:nvSpPr>
          <p:cNvPr id="7" name="Rectangle 6"/>
          <p:cNvSpPr/>
          <p:nvPr/>
        </p:nvSpPr>
        <p:spPr>
          <a:xfrm>
            <a:off x="5791200" y="2438400"/>
            <a:ext cx="2819400" cy="3170099"/>
          </a:xfrm>
          <a:prstGeom prst="rect">
            <a:avLst/>
          </a:prstGeom>
        </p:spPr>
        <p:txBody>
          <a:bodyPr wrap="square">
            <a:spAutoFit/>
          </a:bodyPr>
          <a:lstStyle/>
          <a:p>
            <a:r>
              <a:rPr lang="en-US" sz="2000" b="1" dirty="0" smtClean="0">
                <a:solidFill>
                  <a:srgbClr val="FF0000"/>
                </a:solidFill>
              </a:rPr>
              <a:t>Cockroaches</a:t>
            </a:r>
          </a:p>
          <a:p>
            <a:r>
              <a:rPr lang="en-US" sz="2000" b="1" dirty="0" smtClean="0">
                <a:solidFill>
                  <a:srgbClr val="FF0000"/>
                </a:solidFill>
              </a:rPr>
              <a:t>Spiders</a:t>
            </a:r>
          </a:p>
          <a:p>
            <a:r>
              <a:rPr lang="en-US" sz="2000" b="1" dirty="0" smtClean="0">
                <a:solidFill>
                  <a:srgbClr val="FF0000"/>
                </a:solidFill>
              </a:rPr>
              <a:t>Rats</a:t>
            </a:r>
          </a:p>
          <a:p>
            <a:r>
              <a:rPr lang="en-US" sz="2000" b="1" dirty="0" smtClean="0">
                <a:solidFill>
                  <a:srgbClr val="FF0000"/>
                </a:solidFill>
              </a:rPr>
              <a:t>House mice</a:t>
            </a:r>
          </a:p>
          <a:p>
            <a:r>
              <a:rPr lang="en-US" sz="2000" b="1" dirty="0" smtClean="0">
                <a:solidFill>
                  <a:srgbClr val="FF0000"/>
                </a:solidFill>
              </a:rPr>
              <a:t>Deer mice</a:t>
            </a:r>
          </a:p>
          <a:p>
            <a:r>
              <a:rPr lang="en-US" sz="2000" b="1" dirty="0" smtClean="0">
                <a:solidFill>
                  <a:srgbClr val="FF0000"/>
                </a:solidFill>
              </a:rPr>
              <a:t>Ticks</a:t>
            </a:r>
          </a:p>
          <a:p>
            <a:r>
              <a:rPr lang="en-US" sz="2000" b="1" dirty="0" smtClean="0">
                <a:solidFill>
                  <a:srgbClr val="FF0000"/>
                </a:solidFill>
              </a:rPr>
              <a:t>Fabric pests</a:t>
            </a:r>
          </a:p>
          <a:p>
            <a:r>
              <a:rPr lang="en-US" sz="2000" b="1" dirty="0" smtClean="0">
                <a:solidFill>
                  <a:srgbClr val="FF0000"/>
                </a:solidFill>
              </a:rPr>
              <a:t>Stored product pests</a:t>
            </a:r>
          </a:p>
          <a:p>
            <a:r>
              <a:rPr lang="en-US" sz="2000" b="1" dirty="0" smtClean="0">
                <a:solidFill>
                  <a:srgbClr val="FF0000"/>
                </a:solidFill>
              </a:rPr>
              <a:t>Sow bugs</a:t>
            </a:r>
          </a:p>
          <a:p>
            <a:r>
              <a:rPr lang="en-US" sz="2000" b="1" dirty="0" smtClean="0">
                <a:solidFill>
                  <a:srgbClr val="FF0000"/>
                </a:solidFill>
              </a:rPr>
              <a:t>Beetles</a:t>
            </a:r>
            <a:endParaRPr lang="en-US" sz="2000" b="1" dirty="0">
              <a:solidFill>
                <a:srgbClr val="FF0000"/>
              </a:solidFill>
            </a:endParaRPr>
          </a:p>
        </p:txBody>
      </p:sp>
      <p:pic>
        <p:nvPicPr>
          <p:cNvPr id="8194" name="Picture 2" descr="https://d1li5256ypm7oi.cloudfront.net/avaldezpestcontrol/2014/08/banner.jpg"/>
          <p:cNvPicPr>
            <a:picLocks noChangeAspect="1" noChangeArrowheads="1"/>
          </p:cNvPicPr>
          <p:nvPr/>
        </p:nvPicPr>
        <p:blipFill>
          <a:blip r:embed="rId3"/>
          <a:srcRect/>
          <a:stretch>
            <a:fillRect/>
          </a:stretch>
        </p:blipFill>
        <p:spPr bwMode="auto">
          <a:xfrm>
            <a:off x="533400" y="228600"/>
            <a:ext cx="8229600" cy="12668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graphicFrame>
        <p:nvGraphicFramePr>
          <p:cNvPr id="3" name="Table 2"/>
          <p:cNvGraphicFramePr>
            <a:graphicFrameLocks noGrp="1"/>
          </p:cNvGraphicFramePr>
          <p:nvPr/>
        </p:nvGraphicFramePr>
        <p:xfrm>
          <a:off x="1524000" y="1855470"/>
          <a:ext cx="6096000" cy="3147060"/>
        </p:xfrm>
        <a:graphic>
          <a:graphicData uri="http://schemas.openxmlformats.org/drawingml/2006/table">
            <a:tbl>
              <a:tblPr/>
              <a:tblGrid>
                <a:gridCol w="2032000"/>
                <a:gridCol w="2032000"/>
                <a:gridCol w="2032000"/>
              </a:tblGrid>
              <a:tr h="0">
                <a:tc>
                  <a:txBody>
                    <a:bodyPr/>
                    <a:lstStyle/>
                    <a:p>
                      <a:pPr algn="l" latinLnBrk="0"/>
                      <a:r>
                        <a:rPr lang="en-US" b="0">
                          <a:solidFill>
                            <a:srgbClr val="FFFFFF"/>
                          </a:solidFill>
                          <a:latin typeface="Arial"/>
                        </a:rPr>
                        <a:t>Bronze Plan</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003399"/>
                    </a:solidFill>
                  </a:tcPr>
                </a:tc>
                <a:tc>
                  <a:txBody>
                    <a:bodyPr/>
                    <a:lstStyle/>
                    <a:p>
                      <a:pPr algn="l" latinLnBrk="0"/>
                      <a:r>
                        <a:rPr lang="en-US" b="0">
                          <a:solidFill>
                            <a:srgbClr val="FFFFFF"/>
                          </a:solidFill>
                          <a:latin typeface="Arial"/>
                        </a:rPr>
                        <a:t>Silver Plan</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003399"/>
                    </a:solidFill>
                  </a:tcPr>
                </a:tc>
                <a:tc>
                  <a:txBody>
                    <a:bodyPr/>
                    <a:lstStyle/>
                    <a:p>
                      <a:pPr algn="l" latinLnBrk="0"/>
                      <a:r>
                        <a:rPr lang="en-US" b="0">
                          <a:solidFill>
                            <a:srgbClr val="FFFFFF"/>
                          </a:solidFill>
                          <a:latin typeface="Arial"/>
                        </a:rPr>
                        <a:t>Gold Plan</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003399"/>
                    </a:solidFill>
                  </a:tcPr>
                </a:tc>
              </a:tr>
              <a:tr h="0">
                <a:tc>
                  <a:txBody>
                    <a:bodyPr/>
                    <a:lstStyle/>
                    <a:p>
                      <a:pPr latinLnBrk="0"/>
                      <a:r>
                        <a:rPr lang="en-US">
                          <a:solidFill>
                            <a:srgbClr val="666699"/>
                          </a:solidFill>
                          <a:latin typeface="Arial"/>
                        </a:rPr>
                        <a:t>Interior and Exterior Spray</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c>
                  <a:txBody>
                    <a:bodyPr/>
                    <a:lstStyle/>
                    <a:p>
                      <a:pPr latinLnBrk="0"/>
                      <a:r>
                        <a:rPr lang="en-US">
                          <a:solidFill>
                            <a:srgbClr val="666699"/>
                          </a:solidFill>
                          <a:latin typeface="Arial"/>
                        </a:rPr>
                        <a:t>Interior and Exterior Spray</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FFFFFF"/>
                    </a:solidFill>
                  </a:tcPr>
                </a:tc>
                <a:tc>
                  <a:txBody>
                    <a:bodyPr/>
                    <a:lstStyle/>
                    <a:p>
                      <a:pPr latinLnBrk="0"/>
                      <a:r>
                        <a:rPr lang="en-US">
                          <a:solidFill>
                            <a:srgbClr val="666699"/>
                          </a:solidFill>
                          <a:latin typeface="Arial"/>
                        </a:rPr>
                        <a:t>Interior and Exterior Spray</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r>
              <a:tr h="0">
                <a:tc>
                  <a:txBody>
                    <a:bodyPr/>
                    <a:lstStyle/>
                    <a:p>
                      <a:pPr latinLnBrk="0"/>
                      <a:r>
                        <a:rPr lang="en-US">
                          <a:solidFill>
                            <a:srgbClr val="666699"/>
                          </a:solidFill>
                          <a:latin typeface="Arial"/>
                        </a:rPr>
                        <a:t>Household pests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c>
                  <a:txBody>
                    <a:bodyPr/>
                    <a:lstStyle/>
                    <a:p>
                      <a:pPr latinLnBrk="0"/>
                      <a:r>
                        <a:rPr lang="en-US">
                          <a:solidFill>
                            <a:srgbClr val="666699"/>
                          </a:solidFill>
                          <a:latin typeface="Arial"/>
                        </a:rPr>
                        <a:t>Household pests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FFFFFF"/>
                    </a:solidFill>
                  </a:tcPr>
                </a:tc>
                <a:tc>
                  <a:txBody>
                    <a:bodyPr/>
                    <a:lstStyle/>
                    <a:p>
                      <a:pPr latinLnBrk="0"/>
                      <a:r>
                        <a:rPr lang="en-US">
                          <a:solidFill>
                            <a:srgbClr val="666699"/>
                          </a:solidFill>
                          <a:latin typeface="Arial"/>
                        </a:rPr>
                        <a:t>Household pests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r>
              <a:tr h="0">
                <a:tc>
                  <a:txBody>
                    <a:bodyPr/>
                    <a:lstStyle/>
                    <a:p>
                      <a:pPr latinLnBrk="0"/>
                      <a:endParaRPr lang="en-US">
                        <a:solidFill>
                          <a:srgbClr val="666699"/>
                        </a:solidFill>
                        <a:latin typeface="Arial"/>
                      </a:endParaRP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c>
                  <a:txBody>
                    <a:bodyPr/>
                    <a:lstStyle/>
                    <a:p>
                      <a:pPr latinLnBrk="0"/>
                      <a:r>
                        <a:rPr lang="en-US">
                          <a:solidFill>
                            <a:srgbClr val="666699"/>
                          </a:solidFill>
                          <a:latin typeface="Arial"/>
                        </a:rPr>
                        <a:t>Exterior rodent bait stations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FFFFFF"/>
                    </a:solidFill>
                  </a:tcPr>
                </a:tc>
                <a:tc>
                  <a:txBody>
                    <a:bodyPr/>
                    <a:lstStyle/>
                    <a:p>
                      <a:pPr latinLnBrk="0"/>
                      <a:r>
                        <a:rPr lang="en-US">
                          <a:solidFill>
                            <a:srgbClr val="666699"/>
                          </a:solidFill>
                          <a:latin typeface="Arial"/>
                        </a:rPr>
                        <a:t>Exterior rodent bait stations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r>
              <a:tr h="0">
                <a:tc>
                  <a:txBody>
                    <a:bodyPr/>
                    <a:lstStyle/>
                    <a:p>
                      <a:pPr latinLnBrk="0"/>
                      <a:endParaRPr lang="en-US">
                        <a:solidFill>
                          <a:srgbClr val="666699"/>
                        </a:solidFill>
                        <a:latin typeface="Arial"/>
                      </a:endParaRP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c>
                  <a:txBody>
                    <a:bodyPr/>
                    <a:lstStyle/>
                    <a:p>
                      <a:pPr latinLnBrk="0"/>
                      <a:endParaRPr lang="en-US">
                        <a:solidFill>
                          <a:srgbClr val="666699"/>
                        </a:solidFill>
                        <a:latin typeface="Arial"/>
                      </a:endParaRP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FFFFFF"/>
                    </a:solidFill>
                  </a:tcPr>
                </a:tc>
                <a:tc>
                  <a:txBody>
                    <a:bodyPr/>
                    <a:lstStyle/>
                    <a:p>
                      <a:pPr latinLnBrk="0"/>
                      <a:r>
                        <a:rPr lang="en-US" dirty="0">
                          <a:solidFill>
                            <a:srgbClr val="666699"/>
                          </a:solidFill>
                          <a:latin typeface="Arial"/>
                        </a:rPr>
                        <a:t>Termite monitor stations</a:t>
                      </a:r>
                    </a:p>
                  </a:txBody>
                  <a:tcPr marL="47625" marR="47625" marT="95250" marB="95250" anchor="ctr">
                    <a:lnL w="9525" cap="flat" cmpd="sng" algn="ctr">
                      <a:solidFill>
                        <a:srgbClr val="AABCFE"/>
                      </a:solidFill>
                      <a:prstDash val="solid"/>
                      <a:round/>
                      <a:headEnd type="none" w="med" len="med"/>
                      <a:tailEnd type="none" w="med" len="med"/>
                    </a:lnL>
                    <a:lnR w="9525" cap="flat" cmpd="sng" algn="ctr">
                      <a:solidFill>
                        <a:srgbClr val="AABCFE"/>
                      </a:solidFill>
                      <a:prstDash val="solid"/>
                      <a:round/>
                      <a:headEnd type="none" w="med" len="med"/>
                      <a:tailEnd type="none" w="med" len="med"/>
                    </a:lnR>
                    <a:lnT w="9525" cap="flat" cmpd="sng" algn="ctr">
                      <a:solidFill>
                        <a:srgbClr val="AABCFE"/>
                      </a:solidFill>
                      <a:prstDash val="solid"/>
                      <a:round/>
                      <a:headEnd type="none" w="med" len="med"/>
                      <a:tailEnd type="none" w="med" len="med"/>
                    </a:lnT>
                    <a:lnB w="9525" cap="flat" cmpd="sng" algn="ctr">
                      <a:solidFill>
                        <a:srgbClr val="AABCFE"/>
                      </a:solidFill>
                      <a:prstDash val="solid"/>
                      <a:round/>
                      <a:headEnd type="none" w="med" len="med"/>
                      <a:tailEnd type="none" w="med" len="med"/>
                    </a:lnB>
                    <a:solidFill>
                      <a:srgbClr val="E8EDFF"/>
                    </a:solidFill>
                  </a:tcPr>
                </a:tc>
              </a:tr>
            </a:tbl>
          </a:graphicData>
        </a:graphic>
      </p:graphicFrame>
      <p:sp>
        <p:nvSpPr>
          <p:cNvPr id="7169" name="Rectangle 1"/>
          <p:cNvSpPr>
            <a:spLocks noChangeArrowheads="1"/>
          </p:cNvSpPr>
          <p:nvPr/>
        </p:nvSpPr>
        <p:spPr bwMode="auto">
          <a:xfrm>
            <a:off x="1295400" y="990600"/>
            <a:ext cx="6705600" cy="67710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normalizeH="0" baseline="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PT Sans"/>
              </a:rPr>
              <a:t>Residential Service Plans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normalizeH="0" baseline="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PT Sans"/>
              </a:rPr>
              <a:t> </a:t>
            </a:r>
            <a:endParaRPr kumimoji="0" lang="en-US" sz="3600" b="1" i="0" u="none" strike="noStrike" normalizeH="0" baseline="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09800" y="62484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762000" y="1752600"/>
            <a:ext cx="2691699" cy="461665"/>
          </a:xfrm>
          <a:prstGeom prst="rect">
            <a:avLst/>
          </a:prstGeom>
        </p:spPr>
        <p:txBody>
          <a:bodyPr wrap="none">
            <a:spAutoFit/>
          </a:bodyPr>
          <a:lstStyle/>
          <a:p>
            <a:r>
              <a:rPr lang="en-US" sz="2400" b="1" dirty="0" smtClean="0">
                <a:solidFill>
                  <a:srgbClr val="FF0000"/>
                </a:solidFill>
              </a:rPr>
              <a:t>Commercial Service</a:t>
            </a:r>
            <a:endParaRPr lang="en-US" sz="2400" b="1" dirty="0">
              <a:solidFill>
                <a:srgbClr val="FF0000"/>
              </a:solidFill>
            </a:endParaRPr>
          </a:p>
        </p:txBody>
      </p:sp>
      <p:sp>
        <p:nvSpPr>
          <p:cNvPr id="4" name="Rectangle 3"/>
          <p:cNvSpPr/>
          <p:nvPr/>
        </p:nvSpPr>
        <p:spPr>
          <a:xfrm>
            <a:off x="4114800" y="1752600"/>
            <a:ext cx="4724400" cy="4524315"/>
          </a:xfrm>
          <a:prstGeom prst="rect">
            <a:avLst/>
          </a:prstGeom>
        </p:spPr>
        <p:txBody>
          <a:bodyPr wrap="square">
            <a:spAutoFit/>
          </a:bodyPr>
          <a:lstStyle/>
          <a:p>
            <a:r>
              <a:rPr lang="en-US" b="1" dirty="0" smtClean="0">
                <a:solidFill>
                  <a:srgbClr val="00B050"/>
                </a:solidFill>
              </a:rPr>
              <a:t>Liquor stores</a:t>
            </a:r>
          </a:p>
          <a:p>
            <a:r>
              <a:rPr lang="en-US" b="1" dirty="0" smtClean="0">
                <a:solidFill>
                  <a:srgbClr val="00B050"/>
                </a:solidFill>
              </a:rPr>
              <a:t>Grocery store</a:t>
            </a:r>
          </a:p>
          <a:p>
            <a:r>
              <a:rPr lang="en-US" b="1" dirty="0" smtClean="0">
                <a:solidFill>
                  <a:srgbClr val="00B050"/>
                </a:solidFill>
              </a:rPr>
              <a:t>Diners</a:t>
            </a:r>
          </a:p>
          <a:p>
            <a:r>
              <a:rPr lang="en-US" b="1" dirty="0" smtClean="0">
                <a:solidFill>
                  <a:srgbClr val="00B050"/>
                </a:solidFill>
              </a:rPr>
              <a:t>Coffee Shops</a:t>
            </a:r>
          </a:p>
          <a:p>
            <a:r>
              <a:rPr lang="en-US" b="1" dirty="0" smtClean="0">
                <a:solidFill>
                  <a:srgbClr val="00B050"/>
                </a:solidFill>
              </a:rPr>
              <a:t>Education Facilities</a:t>
            </a:r>
          </a:p>
          <a:p>
            <a:r>
              <a:rPr lang="en-US" b="1" dirty="0" smtClean="0">
                <a:solidFill>
                  <a:srgbClr val="00B050"/>
                </a:solidFill>
              </a:rPr>
              <a:t>Retail</a:t>
            </a:r>
          </a:p>
          <a:p>
            <a:r>
              <a:rPr lang="en-US" b="1" dirty="0" smtClean="0">
                <a:solidFill>
                  <a:srgbClr val="00B050"/>
                </a:solidFill>
              </a:rPr>
              <a:t>Property management</a:t>
            </a:r>
          </a:p>
          <a:p>
            <a:r>
              <a:rPr lang="en-US" b="1" dirty="0" smtClean="0">
                <a:solidFill>
                  <a:srgbClr val="00B050"/>
                </a:solidFill>
              </a:rPr>
              <a:t>Storage facilities</a:t>
            </a:r>
          </a:p>
          <a:p>
            <a:r>
              <a:rPr lang="en-US" b="1" dirty="0" smtClean="0">
                <a:solidFill>
                  <a:srgbClr val="00B050"/>
                </a:solidFill>
              </a:rPr>
              <a:t>Supermarkets</a:t>
            </a:r>
          </a:p>
          <a:p>
            <a:r>
              <a:rPr lang="en-US" b="1" dirty="0" smtClean="0">
                <a:solidFill>
                  <a:srgbClr val="00B050"/>
                </a:solidFill>
              </a:rPr>
              <a:t>Office buildings/ Corporate Campuses</a:t>
            </a:r>
          </a:p>
          <a:p>
            <a:r>
              <a:rPr lang="en-US" b="1" dirty="0" smtClean="0">
                <a:solidFill>
                  <a:srgbClr val="00B050"/>
                </a:solidFill>
              </a:rPr>
              <a:t>Warehouses</a:t>
            </a:r>
          </a:p>
          <a:p>
            <a:r>
              <a:rPr lang="en-US" b="1" dirty="0" smtClean="0">
                <a:solidFill>
                  <a:srgbClr val="00B050"/>
                </a:solidFill>
              </a:rPr>
              <a:t>Hospitality</a:t>
            </a:r>
          </a:p>
          <a:p>
            <a:r>
              <a:rPr lang="en-US" b="1" dirty="0" smtClean="0">
                <a:solidFill>
                  <a:srgbClr val="00B050"/>
                </a:solidFill>
              </a:rPr>
              <a:t>Health care facilities</a:t>
            </a:r>
          </a:p>
          <a:p>
            <a:r>
              <a:rPr lang="en-US" b="1" dirty="0" smtClean="0">
                <a:solidFill>
                  <a:srgbClr val="00B050"/>
                </a:solidFill>
              </a:rPr>
              <a:t>Multi-family dwellings</a:t>
            </a:r>
          </a:p>
          <a:p>
            <a:r>
              <a:rPr lang="en-US" b="1" dirty="0" smtClean="0">
                <a:solidFill>
                  <a:srgbClr val="00B050"/>
                </a:solidFill>
              </a:rPr>
              <a:t>Restaurants</a:t>
            </a:r>
          </a:p>
          <a:p>
            <a:r>
              <a:rPr lang="en-US" b="1" dirty="0" smtClean="0">
                <a:solidFill>
                  <a:srgbClr val="00B050"/>
                </a:solidFill>
              </a:rPr>
              <a:t>Health Clubs</a:t>
            </a:r>
            <a:endParaRPr lang="en-US" b="1" dirty="0">
              <a:solidFill>
                <a:srgbClr val="00B050"/>
              </a:solidFill>
            </a:endParaRPr>
          </a:p>
        </p:txBody>
      </p:sp>
      <p:pic>
        <p:nvPicPr>
          <p:cNvPr id="6145" name="Picture 1" descr="D:\2015 work\january work\(28-01-2015)captilzetree avaldpestcontrol\images\aval1111111111.JPG"/>
          <p:cNvPicPr>
            <a:picLocks noChangeAspect="1" noChangeArrowheads="1"/>
          </p:cNvPicPr>
          <p:nvPr/>
        </p:nvPicPr>
        <p:blipFill>
          <a:blip r:embed="rId3"/>
          <a:srcRect/>
          <a:stretch>
            <a:fillRect/>
          </a:stretch>
        </p:blipFill>
        <p:spPr bwMode="auto">
          <a:xfrm>
            <a:off x="533400" y="228600"/>
            <a:ext cx="8115300" cy="144779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1219200" y="2057400"/>
            <a:ext cx="7620000" cy="4093428"/>
          </a:xfrm>
          <a:prstGeom prst="rect">
            <a:avLst/>
          </a:prstGeom>
        </p:spPr>
        <p:txBody>
          <a:bodyPr wrap="square">
            <a:spAutoFit/>
          </a:bodyPr>
          <a:lstStyle/>
          <a:p>
            <a:r>
              <a:rPr lang="en-US" sz="2000" b="1" dirty="0" smtClean="0">
                <a:solidFill>
                  <a:srgbClr val="0070C0"/>
                </a:solidFill>
              </a:rPr>
              <a:t>A. Valdez Pest Control provide the following commercial services:</a:t>
            </a:r>
          </a:p>
          <a:p>
            <a:r>
              <a:rPr lang="en-US" sz="2000" b="1" dirty="0" smtClean="0">
                <a:solidFill>
                  <a:srgbClr val="0070C0"/>
                </a:solidFill>
              </a:rPr>
              <a:t>Interior and exterior insect control</a:t>
            </a:r>
          </a:p>
          <a:p>
            <a:r>
              <a:rPr lang="en-US" sz="2000" b="1" dirty="0" smtClean="0">
                <a:solidFill>
                  <a:srgbClr val="0070C0"/>
                </a:solidFill>
              </a:rPr>
              <a:t>Interior and exterior rodent control</a:t>
            </a:r>
          </a:p>
          <a:p>
            <a:r>
              <a:rPr lang="en-US" sz="2000" b="1" dirty="0" smtClean="0">
                <a:solidFill>
                  <a:srgbClr val="0070C0"/>
                </a:solidFill>
              </a:rPr>
              <a:t>Stinging insect treatment and traps</a:t>
            </a:r>
          </a:p>
          <a:p>
            <a:r>
              <a:rPr lang="en-US" sz="2000" b="1" dirty="0" smtClean="0">
                <a:solidFill>
                  <a:srgbClr val="0070C0"/>
                </a:solidFill>
              </a:rPr>
              <a:t>Tick control</a:t>
            </a:r>
          </a:p>
          <a:p>
            <a:r>
              <a:rPr lang="en-US" sz="2000" b="1" dirty="0" smtClean="0">
                <a:solidFill>
                  <a:srgbClr val="0070C0"/>
                </a:solidFill>
              </a:rPr>
              <a:t>Animal control</a:t>
            </a:r>
          </a:p>
          <a:p>
            <a:r>
              <a:rPr lang="en-US" sz="2000" b="1" dirty="0" smtClean="0">
                <a:solidFill>
                  <a:srgbClr val="0070C0"/>
                </a:solidFill>
              </a:rPr>
              <a:t>Bed Bug</a:t>
            </a:r>
          </a:p>
          <a:p>
            <a:r>
              <a:rPr lang="en-US" sz="2000" b="1" dirty="0" smtClean="0">
                <a:solidFill>
                  <a:srgbClr val="0070C0"/>
                </a:solidFill>
              </a:rPr>
              <a:t>And More…</a:t>
            </a:r>
          </a:p>
          <a:p>
            <a:r>
              <a:rPr lang="en-US" sz="2000" b="1" dirty="0" err="1" smtClean="0">
                <a:solidFill>
                  <a:srgbClr val="0070C0"/>
                </a:solidFill>
              </a:rPr>
              <a:t>A.Valdez</a:t>
            </a:r>
            <a:r>
              <a:rPr lang="en-US" sz="2000" b="1" dirty="0" smtClean="0">
                <a:solidFill>
                  <a:srgbClr val="0070C0"/>
                </a:solidFill>
              </a:rPr>
              <a:t> Pest Control ONLY uses top of the line effective pesticide products. These products are not harmful to adults, children, or pets. We are dedicated to performing the finest quality service. Our reputation is of great importance to us and therefore we use only the best when it comes to pest control products.</a:t>
            </a:r>
            <a:endParaRPr lang="en-US" sz="2000" b="1" dirty="0">
              <a:solidFill>
                <a:srgbClr val="0070C0"/>
              </a:solidFill>
            </a:endParaRPr>
          </a:p>
        </p:txBody>
      </p:sp>
      <p:pic>
        <p:nvPicPr>
          <p:cNvPr id="5121" name="Picture 1" descr="D:\2015 work\january work\(28-01-2015)captilzetree avaldpestcontrol\images\aval222222.JPG"/>
          <p:cNvPicPr>
            <a:picLocks noChangeAspect="1" noChangeArrowheads="1"/>
          </p:cNvPicPr>
          <p:nvPr/>
        </p:nvPicPr>
        <p:blipFill>
          <a:blip r:embed="rId3"/>
          <a:srcRect/>
          <a:stretch>
            <a:fillRect/>
          </a:stretch>
        </p:blipFill>
        <p:spPr bwMode="auto">
          <a:xfrm>
            <a:off x="228600" y="0"/>
            <a:ext cx="8915400" cy="1905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3124200" y="152400"/>
            <a:ext cx="2955040" cy="584775"/>
          </a:xfrm>
          <a:prstGeom prst="rect">
            <a:avLst/>
          </a:prstGeom>
        </p:spPr>
        <p:txBody>
          <a:bodyPr wrap="none">
            <a:spAutoFit/>
          </a:bodyPr>
          <a:lstStyle/>
          <a:p>
            <a:pPr algn="ctr"/>
            <a:r>
              <a:rPr lang="en-US" sz="3200" b="1" dirty="0" smtClean="0"/>
              <a:t>Bedbug Services</a:t>
            </a:r>
            <a:endParaRPr lang="en-US" sz="3200" b="1" dirty="0"/>
          </a:p>
        </p:txBody>
      </p:sp>
      <p:sp>
        <p:nvSpPr>
          <p:cNvPr id="4" name="Rectangle 3"/>
          <p:cNvSpPr/>
          <p:nvPr/>
        </p:nvSpPr>
        <p:spPr>
          <a:xfrm>
            <a:off x="838200" y="914400"/>
            <a:ext cx="7848600" cy="4801314"/>
          </a:xfrm>
          <a:prstGeom prst="rect">
            <a:avLst/>
          </a:prstGeom>
        </p:spPr>
        <p:txBody>
          <a:bodyPr wrap="square">
            <a:spAutoFit/>
          </a:bodyPr>
          <a:lstStyle/>
          <a:p>
            <a:r>
              <a:rPr lang="en-US" b="1" dirty="0" smtClean="0">
                <a:solidFill>
                  <a:srgbClr val="0070C0"/>
                </a:solidFill>
              </a:rPr>
              <a:t>A bed bug and/or a nymph may be involuntarily brought in from other infested homes on a visiting person’s clothing or baggage.</a:t>
            </a:r>
          </a:p>
          <a:p>
            <a:r>
              <a:rPr lang="en-US" b="1" dirty="0" smtClean="0">
                <a:solidFill>
                  <a:srgbClr val="0070C0"/>
                </a:solidFill>
              </a:rPr>
              <a:t>Any infested items (such as furniture, clothing, or backpacks) brought into a home, hotel, motel, or any other type of living establishment.</a:t>
            </a:r>
          </a:p>
          <a:p>
            <a:r>
              <a:rPr lang="en-US" b="1" dirty="0" smtClean="0">
                <a:solidFill>
                  <a:srgbClr val="0070C0"/>
                </a:solidFill>
              </a:rPr>
              <a:t>Bedbugs are increasingly found in air travel</a:t>
            </a:r>
            <a:r>
              <a:rPr lang="en-US" b="1" dirty="0" smtClean="0">
                <a:solidFill>
                  <a:srgbClr val="0070C0"/>
                </a:solidFill>
              </a:rPr>
              <a:t>.</a:t>
            </a:r>
            <a:r>
              <a:rPr lang="en-US" b="1" dirty="0" smtClean="0">
                <a:solidFill>
                  <a:srgbClr val="0070C0"/>
                </a:solidFill>
              </a:rPr>
              <a:t> Bug marks</a:t>
            </a:r>
          </a:p>
          <a:p>
            <a:pPr lvl="1"/>
            <a:r>
              <a:rPr lang="en-US" b="1" dirty="0" smtClean="0">
                <a:solidFill>
                  <a:srgbClr val="0070C0"/>
                </a:solidFill>
              </a:rPr>
              <a:t>Although bed bug bites look similar to those of a mosquito bite, bite marks are one of the first indicators of a possible bed bug situation.</a:t>
            </a:r>
          </a:p>
          <a:p>
            <a:pPr lvl="1"/>
            <a:r>
              <a:rPr lang="en-US" b="1" dirty="0" smtClean="0">
                <a:solidFill>
                  <a:srgbClr val="0070C0"/>
                </a:solidFill>
              </a:rPr>
              <a:t>The site of the bug mark is itchy and red and you may see several of these marks on the skin.</a:t>
            </a:r>
          </a:p>
          <a:p>
            <a:r>
              <a:rPr lang="en-US" b="1" dirty="0" smtClean="0">
                <a:solidFill>
                  <a:srgbClr val="0070C0"/>
                </a:solidFill>
              </a:rPr>
              <a:t>Bed bug stool</a:t>
            </a:r>
          </a:p>
          <a:p>
            <a:pPr lvl="1"/>
            <a:r>
              <a:rPr lang="en-US" b="1" dirty="0" smtClean="0">
                <a:solidFill>
                  <a:srgbClr val="0070C0"/>
                </a:solidFill>
              </a:rPr>
              <a:t>Stool stains are brown in color and occurs after feeding from someone’s blood.</a:t>
            </a:r>
          </a:p>
          <a:p>
            <a:pPr lvl="1"/>
            <a:r>
              <a:rPr lang="en-US" b="1" dirty="0" smtClean="0">
                <a:solidFill>
                  <a:srgbClr val="0070C0"/>
                </a:solidFill>
              </a:rPr>
              <a:t>This is the next thing to look for when you have a clue that you may have bed bugs.</a:t>
            </a:r>
          </a:p>
          <a:p>
            <a:r>
              <a:rPr lang="en-US" b="1" dirty="0" smtClean="0">
                <a:solidFill>
                  <a:srgbClr val="0070C0"/>
                </a:solidFill>
              </a:rPr>
              <a:t>Blood</a:t>
            </a:r>
          </a:p>
          <a:p>
            <a:pPr lvl="1"/>
            <a:r>
              <a:rPr lang="en-US" b="1" dirty="0" smtClean="0">
                <a:solidFill>
                  <a:srgbClr val="0070C0"/>
                </a:solidFill>
              </a:rPr>
              <a:t>Because bed bug feed three times of their body weight and an average of every three hours for their blood meals, another sign would be blood stains.</a:t>
            </a:r>
            <a:endParaRPr lang="en-US" b="1"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86000" y="6096000"/>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457200" y="1524000"/>
            <a:ext cx="2492990" cy="523220"/>
          </a:xfrm>
          <a:prstGeom prst="rect">
            <a:avLst/>
          </a:prstGeom>
        </p:spPr>
        <p:txBody>
          <a:bodyPr wrap="none">
            <a:spAutoFit/>
          </a:bodyPr>
          <a:lstStyle/>
          <a:p>
            <a:r>
              <a:rPr lang="en-US" sz="2800" b="1" dirty="0" smtClean="0"/>
              <a:t>Stinging Insects</a:t>
            </a:r>
            <a:endParaRPr lang="en-US" sz="2800" b="1" dirty="0"/>
          </a:p>
        </p:txBody>
      </p:sp>
      <p:sp>
        <p:nvSpPr>
          <p:cNvPr id="4" name="Rectangle 3"/>
          <p:cNvSpPr/>
          <p:nvPr/>
        </p:nvSpPr>
        <p:spPr>
          <a:xfrm>
            <a:off x="1219200" y="2133600"/>
            <a:ext cx="7696200" cy="3416320"/>
          </a:xfrm>
          <a:prstGeom prst="rect">
            <a:avLst/>
          </a:prstGeom>
        </p:spPr>
        <p:txBody>
          <a:bodyPr wrap="square">
            <a:spAutoFit/>
          </a:bodyPr>
          <a:lstStyle/>
          <a:p>
            <a:pPr algn="ctr"/>
            <a:r>
              <a:rPr lang="en-US" dirty="0" smtClean="0">
                <a:solidFill>
                  <a:srgbClr val="C00000"/>
                </a:solidFill>
              </a:rPr>
              <a:t>Carpenter Bees</a:t>
            </a:r>
          </a:p>
          <a:p>
            <a:r>
              <a:rPr lang="en-US" i="1" dirty="0" err="1" smtClean="0">
                <a:solidFill>
                  <a:srgbClr val="C00000"/>
                </a:solidFill>
              </a:rPr>
              <a:t>Xylocopa</a:t>
            </a:r>
            <a:r>
              <a:rPr lang="en-US" i="1" dirty="0" smtClean="0">
                <a:solidFill>
                  <a:srgbClr val="C00000"/>
                </a:solidFill>
              </a:rPr>
              <a:t> Spp.</a:t>
            </a:r>
            <a:endParaRPr lang="en-US" dirty="0" smtClean="0">
              <a:solidFill>
                <a:srgbClr val="C00000"/>
              </a:solidFill>
            </a:endParaRPr>
          </a:p>
          <a:p>
            <a:r>
              <a:rPr lang="en-US" dirty="0" smtClean="0">
                <a:solidFill>
                  <a:srgbClr val="C00000"/>
                </a:solidFill>
              </a:rPr>
              <a:t>Description: Carpenter bees get their common name from their habit of boring into wood to make galleries for the rearing of young. These are worldwide in distribution with 7 species occurring in the United States.</a:t>
            </a:r>
          </a:p>
          <a:p>
            <a:r>
              <a:rPr lang="en-US" dirty="0" smtClean="0">
                <a:solidFill>
                  <a:srgbClr val="C00000"/>
                </a:solidFill>
              </a:rPr>
              <a:t>Habits: Females of the carpenter bee will nest in a wide range of woods, but prefer weathered and unpainted wood. Valley carpenter bees prefer partially decayed live oak, deciduous oak, eucalyptus, and other hardwoods. The Mountain carpenter bee is recorded as nesting in structural timbers.</a:t>
            </a:r>
          </a:p>
          <a:p>
            <a:r>
              <a:rPr lang="en-US" dirty="0" smtClean="0">
                <a:solidFill>
                  <a:srgbClr val="C00000"/>
                </a:solidFill>
              </a:rPr>
              <a:t>Male carpenter bees tend to be territorial and often become aggressive when humans approach, sometimes hovering a short distance in front of the face or buzzing one’s head. Since males have no stinger, these actions are merely</a:t>
            </a:r>
            <a:endParaRPr lang="en-US" dirty="0">
              <a:solidFill>
                <a:srgbClr val="C00000"/>
              </a:solidFill>
            </a:endParaRPr>
          </a:p>
        </p:txBody>
      </p:sp>
      <p:pic>
        <p:nvPicPr>
          <p:cNvPr id="3073" name="Picture 1" descr="D:\2015 work\january work\(28-01-2015)captilzetree avaldpestcontrol\images\aval.JPG"/>
          <p:cNvPicPr>
            <a:picLocks noChangeAspect="1" noChangeArrowheads="1"/>
          </p:cNvPicPr>
          <p:nvPr/>
        </p:nvPicPr>
        <p:blipFill>
          <a:blip r:embed="rId3"/>
          <a:srcRect/>
          <a:stretch>
            <a:fillRect/>
          </a:stretch>
        </p:blipFill>
        <p:spPr bwMode="auto">
          <a:xfrm>
            <a:off x="1143000" y="228600"/>
            <a:ext cx="7315200" cy="1295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209800" y="6396335"/>
            <a:ext cx="50103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http://www.avaldezpestcontrol.com/</a:t>
            </a:r>
            <a:endParaRPr kumimoji="0" lang="en-US" sz="2800" b="0" i="0" u="none" strike="noStrike" cap="none" normalizeH="0" baseline="0" dirty="0" smtClean="0">
              <a:ln>
                <a:noFill/>
              </a:ln>
              <a:solidFill>
                <a:schemeClr val="tx1"/>
              </a:solidFill>
              <a:effectLst/>
              <a:latin typeface="Arial" pitchFamily="34" charset="0"/>
            </a:endParaRPr>
          </a:p>
        </p:txBody>
      </p:sp>
      <p:sp>
        <p:nvSpPr>
          <p:cNvPr id="3" name="Rectangle 2"/>
          <p:cNvSpPr/>
          <p:nvPr/>
        </p:nvSpPr>
        <p:spPr>
          <a:xfrm>
            <a:off x="3048000" y="1143000"/>
            <a:ext cx="2598981" cy="584775"/>
          </a:xfrm>
          <a:prstGeom prst="rect">
            <a:avLst/>
          </a:prstGeom>
        </p:spPr>
        <p:txBody>
          <a:bodyPr wrap="none">
            <a:spAutoFit/>
          </a:bodyPr>
          <a:lstStyle/>
          <a:p>
            <a:r>
              <a:rPr lang="en-US" sz="3200" b="1" dirty="0" smtClean="0"/>
              <a:t>Blood Feeders</a:t>
            </a:r>
            <a:endParaRPr lang="en-US" sz="3200" b="1" dirty="0"/>
          </a:p>
        </p:txBody>
      </p:sp>
      <p:sp>
        <p:nvSpPr>
          <p:cNvPr id="4" name="Rectangle 3"/>
          <p:cNvSpPr/>
          <p:nvPr/>
        </p:nvSpPr>
        <p:spPr>
          <a:xfrm>
            <a:off x="533400" y="1524000"/>
            <a:ext cx="8382000" cy="4801314"/>
          </a:xfrm>
          <a:prstGeom prst="rect">
            <a:avLst/>
          </a:prstGeom>
        </p:spPr>
        <p:txBody>
          <a:bodyPr wrap="square">
            <a:spAutoFit/>
          </a:bodyPr>
          <a:lstStyle/>
          <a:p>
            <a:r>
              <a:rPr lang="en-US" dirty="0" smtClean="0">
                <a:solidFill>
                  <a:srgbClr val="C00000"/>
                </a:solidFill>
              </a:rPr>
              <a:t>Bed bugs</a:t>
            </a:r>
          </a:p>
          <a:p>
            <a:r>
              <a:rPr lang="en-US" i="1" dirty="0" err="1" smtClean="0">
                <a:solidFill>
                  <a:srgbClr val="C00000"/>
                </a:solidFill>
              </a:rPr>
              <a:t>Cimex</a:t>
            </a:r>
            <a:r>
              <a:rPr lang="en-US" i="1" dirty="0" smtClean="0">
                <a:solidFill>
                  <a:srgbClr val="C00000"/>
                </a:solidFill>
              </a:rPr>
              <a:t> </a:t>
            </a:r>
            <a:r>
              <a:rPr lang="en-US" i="1" dirty="0" err="1" smtClean="0">
                <a:solidFill>
                  <a:srgbClr val="C00000"/>
                </a:solidFill>
              </a:rPr>
              <a:t>lectularius</a:t>
            </a:r>
            <a:endParaRPr lang="en-US" dirty="0" smtClean="0">
              <a:solidFill>
                <a:srgbClr val="C00000"/>
              </a:solidFill>
            </a:endParaRPr>
          </a:p>
          <a:p>
            <a:r>
              <a:rPr lang="en-US" b="1" dirty="0" smtClean="0">
                <a:solidFill>
                  <a:srgbClr val="C00000"/>
                </a:solidFill>
              </a:rPr>
              <a:t>Description:</a:t>
            </a:r>
            <a:r>
              <a:rPr lang="en-US" dirty="0" smtClean="0">
                <a:solidFill>
                  <a:srgbClr val="C00000"/>
                </a:solidFill>
              </a:rPr>
              <a:t> This bug probably received its common name of bed bug from its close association with human sleeping beds where it often seeks refuge during daylight, only to come out to feed on the bed’s occupant(s) at night. The bed bug is an </a:t>
            </a:r>
            <a:r>
              <a:rPr lang="en-US" dirty="0" err="1" smtClean="0">
                <a:solidFill>
                  <a:srgbClr val="C00000"/>
                </a:solidFill>
              </a:rPr>
              <a:t>ectoparasite</a:t>
            </a:r>
            <a:r>
              <a:rPr lang="en-US" dirty="0" smtClean="0">
                <a:solidFill>
                  <a:srgbClr val="C00000"/>
                </a:solidFill>
              </a:rPr>
              <a:t> of primarily humans but will also attack poultry and other mammals and birds. It was introduced into the United States with the early colonists. It is found throughout the United States and the world.</a:t>
            </a:r>
          </a:p>
          <a:p>
            <a:r>
              <a:rPr lang="en-US" b="1" dirty="0" smtClean="0">
                <a:solidFill>
                  <a:srgbClr val="C00000"/>
                </a:solidFill>
              </a:rPr>
              <a:t>Biology:</a:t>
            </a:r>
            <a:r>
              <a:rPr lang="en-US" dirty="0" smtClean="0">
                <a:solidFill>
                  <a:srgbClr val="C00000"/>
                </a:solidFill>
              </a:rPr>
              <a:t> Female bed bugs lay 1-5 eggs per day with the 1mm long white eggs being deposited individually in cracks or on rough surfaces and secured with a transparent cement for an average total of 200 eggs; maximum eggs per day is 12, with 541 for a lifetime. About 3-10 minutes are required for each blood meal, during which saliva containing an anticoagulant is injected.</a:t>
            </a:r>
            <a:br>
              <a:rPr lang="en-US" dirty="0" smtClean="0">
                <a:solidFill>
                  <a:srgbClr val="C00000"/>
                </a:solidFill>
              </a:rPr>
            </a:br>
            <a:r>
              <a:rPr lang="en-US" dirty="0" smtClean="0">
                <a:solidFill>
                  <a:srgbClr val="C00000"/>
                </a:solidFill>
              </a:rPr>
              <a:t>Humans are the preferred host of bed bugs but in their absence bedbugs will feed on animals. Although the bite of bed bugs is painless, most people develop an allergic reaction to the saliva injected by the bug as it feeds. Swelling may be severe and extend beyond the immediate bite area in highly sensitive individuals.</a:t>
            </a:r>
            <a:endParaRPr lang="en-US" sz="1600" dirty="0">
              <a:solidFill>
                <a:srgbClr val="C00000"/>
              </a:solidFill>
            </a:endParaRPr>
          </a:p>
        </p:txBody>
      </p:sp>
      <p:pic>
        <p:nvPicPr>
          <p:cNvPr id="2050" name="Picture 2" descr="https://d1li5256ypm7oi.cloudfront.net/avaldezpestcontrol/2014/08/banner.jpg"/>
          <p:cNvPicPr>
            <a:picLocks noChangeAspect="1" noChangeArrowheads="1"/>
          </p:cNvPicPr>
          <p:nvPr/>
        </p:nvPicPr>
        <p:blipFill>
          <a:blip r:embed="rId3"/>
          <a:srcRect/>
          <a:stretch>
            <a:fillRect/>
          </a:stretch>
        </p:blipFill>
        <p:spPr bwMode="auto">
          <a:xfrm>
            <a:off x="0" y="152400"/>
            <a:ext cx="8763000" cy="103822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1045</Words>
  <Application>Microsoft Office PowerPoint</Application>
  <PresentationFormat>On-screen Show (4:3)</PresentationFormat>
  <Paragraphs>117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skc</cp:lastModifiedBy>
  <cp:revision>55</cp:revision>
  <dcterms:created xsi:type="dcterms:W3CDTF">2006-08-16T00:00:00Z</dcterms:created>
  <dcterms:modified xsi:type="dcterms:W3CDTF">2015-01-27T20:03:37Z</dcterms:modified>
</cp:coreProperties>
</file>