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63" r:id="rId4"/>
    <p:sldId id="264" r:id="rId5"/>
    <p:sldId id="265" r:id="rId6"/>
    <p:sldId id="267" r:id="rId7"/>
    <p:sldId id="266" r:id="rId8"/>
    <p:sldId id="271" r:id="rId9"/>
    <p:sldId id="272" r:id="rId10"/>
    <p:sldId id="273" r:id="rId11"/>
    <p:sldId id="274" r:id="rId12"/>
    <p:sldId id="261" r:id="rId13"/>
    <p:sldId id="268" r:id="rId14"/>
    <p:sldId id="269" r:id="rId15"/>
    <p:sldId id="275" r:id="rId16"/>
    <p:sldId id="276" r:id="rId17"/>
    <p:sldId id="259" r:id="rId18"/>
  </p:sldIdLst>
  <p:sldSz cx="9144000" cy="6858000" type="screen4x3"/>
  <p:notesSz cx="6858000" cy="9144000"/>
  <p:defaultTextStyle>
    <a:defPPr>
      <a:defRPr lang="es-H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65B0"/>
    <a:srgbClr val="003F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12" autoAdjust="0"/>
    <p:restoredTop sz="94709"/>
  </p:normalViewPr>
  <p:slideViewPr>
    <p:cSldViewPr>
      <p:cViewPr>
        <p:scale>
          <a:sx n="60" d="100"/>
          <a:sy n="60" d="100"/>
        </p:scale>
        <p:origin x="1752" y="17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7082C4-0F6C-436B-A883-5EE8A31A2096}"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es-NI"/>
        </a:p>
      </dgm:t>
    </dgm:pt>
    <dgm:pt modelId="{819FB204-5D1F-41D4-B024-0DCD342478C3}">
      <dgm:prSet phldrT="[Texto]" custT="1"/>
      <dgm:spPr/>
      <dgm:t>
        <a:bodyPr/>
        <a:lstStyle/>
        <a:p>
          <a:pPr algn="just">
            <a:lnSpc>
              <a:spcPct val="150000"/>
            </a:lnSpc>
          </a:pPr>
          <a:r>
            <a:rPr lang="es-NI" sz="1600" b="1" dirty="0">
              <a:latin typeface="Arial" panose="020B0604020202020204" pitchFamily="34" charset="0"/>
              <a:cs typeface="Arial" panose="020B0604020202020204" pitchFamily="34" charset="0"/>
            </a:rPr>
            <a:t>Programa 4: </a:t>
          </a:r>
          <a:r>
            <a:rPr lang="es-NI" sz="1600" dirty="0">
              <a:latin typeface="Arial" panose="020B0604020202020204" pitchFamily="34" charset="0"/>
              <a:cs typeface="Arial" panose="020B0604020202020204" pitchFamily="34" charset="0"/>
            </a:rPr>
            <a:t>Vida estudiantil, equidad e inclusión.    </a:t>
          </a:r>
        </a:p>
      </dgm:t>
    </dgm:pt>
    <dgm:pt modelId="{6B28C60F-B7CF-4A15-8ADA-7293D6DED098}" type="parTrans" cxnId="{3CE0CB9B-3AB5-4268-B76D-A18AD9DE4285}">
      <dgm:prSet/>
      <dgm:spPr/>
      <dgm:t>
        <a:bodyPr/>
        <a:lstStyle/>
        <a:p>
          <a:pPr>
            <a:lnSpc>
              <a:spcPct val="150000"/>
            </a:lnSpc>
          </a:pPr>
          <a:endParaRPr lang="es-NI" sz="1600">
            <a:latin typeface="Arial" panose="020B0604020202020204" pitchFamily="34" charset="0"/>
            <a:cs typeface="Arial" panose="020B0604020202020204" pitchFamily="34" charset="0"/>
          </a:endParaRPr>
        </a:p>
      </dgm:t>
    </dgm:pt>
    <dgm:pt modelId="{EDC26247-EF0C-4D37-9DCB-FF68DD62706F}" type="sibTrans" cxnId="{3CE0CB9B-3AB5-4268-B76D-A18AD9DE4285}">
      <dgm:prSet/>
      <dgm:spPr/>
      <dgm:t>
        <a:bodyPr/>
        <a:lstStyle/>
        <a:p>
          <a:pPr>
            <a:lnSpc>
              <a:spcPct val="150000"/>
            </a:lnSpc>
          </a:pPr>
          <a:endParaRPr lang="es-NI" sz="1600">
            <a:latin typeface="Arial" panose="020B0604020202020204" pitchFamily="34" charset="0"/>
            <a:cs typeface="Arial" panose="020B0604020202020204" pitchFamily="34" charset="0"/>
          </a:endParaRPr>
        </a:p>
      </dgm:t>
    </dgm:pt>
    <dgm:pt modelId="{818A5C89-E304-42DB-A7E7-B24DBD6EF7BF}">
      <dgm:prSet phldrT="[Texto]" custT="1"/>
      <dgm:spPr/>
      <dgm:t>
        <a:bodyPr/>
        <a:lstStyle/>
        <a:p>
          <a:pPr algn="just">
            <a:lnSpc>
              <a:spcPct val="150000"/>
            </a:lnSpc>
          </a:pPr>
          <a:r>
            <a:rPr lang="es-MX" sz="1600" b="1" dirty="0">
              <a:latin typeface="Arial" panose="020B0604020202020204" pitchFamily="34" charset="0"/>
              <a:cs typeface="Arial" panose="020B0604020202020204" pitchFamily="34" charset="0"/>
            </a:rPr>
            <a:t>4.1: </a:t>
          </a:r>
          <a:r>
            <a:rPr lang="es-MX" sz="1600" dirty="0">
              <a:latin typeface="Arial" panose="020B0604020202020204" pitchFamily="34" charset="0"/>
              <a:cs typeface="Arial" panose="020B0604020202020204" pitchFamily="34" charset="0"/>
            </a:rPr>
            <a:t>Políticas y prácticas de democratización, </a:t>
          </a:r>
          <a:r>
            <a:rPr lang="es-MX" sz="1600" dirty="0" err="1">
              <a:latin typeface="Arial" panose="020B0604020202020204" pitchFamily="34" charset="0"/>
              <a:cs typeface="Arial" panose="020B0604020202020204" pitchFamily="34" charset="0"/>
            </a:rPr>
            <a:t>interculturalización</a:t>
          </a:r>
          <a:r>
            <a:rPr lang="es-MX" sz="1600" dirty="0">
              <a:latin typeface="Arial" panose="020B0604020202020204" pitchFamily="34" charset="0"/>
              <a:cs typeface="Arial" panose="020B0604020202020204" pitchFamily="34" charset="0"/>
            </a:rPr>
            <a:t>, equidad e inclusión de la Educación Superior Centroamericana.</a:t>
          </a:r>
          <a:endParaRPr lang="es-NI" sz="1600" dirty="0">
            <a:latin typeface="Arial" panose="020B0604020202020204" pitchFamily="34" charset="0"/>
            <a:cs typeface="Arial" panose="020B0604020202020204" pitchFamily="34" charset="0"/>
          </a:endParaRPr>
        </a:p>
      </dgm:t>
    </dgm:pt>
    <dgm:pt modelId="{318048BA-BBE1-4F53-B70C-B54F207D81D9}" type="parTrans" cxnId="{5BBE304B-984E-4D25-B57B-5A69A896FDB6}">
      <dgm:prSet/>
      <dgm:spPr/>
      <dgm:t>
        <a:bodyPr/>
        <a:lstStyle/>
        <a:p>
          <a:pPr>
            <a:lnSpc>
              <a:spcPct val="150000"/>
            </a:lnSpc>
          </a:pPr>
          <a:endParaRPr lang="es-NI" sz="1600">
            <a:latin typeface="Arial" panose="020B0604020202020204" pitchFamily="34" charset="0"/>
            <a:cs typeface="Arial" panose="020B0604020202020204" pitchFamily="34" charset="0"/>
          </a:endParaRPr>
        </a:p>
      </dgm:t>
    </dgm:pt>
    <dgm:pt modelId="{4CC1DB5E-3B70-43B4-9F82-C116DF3C4A13}" type="sibTrans" cxnId="{5BBE304B-984E-4D25-B57B-5A69A896FDB6}">
      <dgm:prSet/>
      <dgm:spPr/>
      <dgm:t>
        <a:bodyPr/>
        <a:lstStyle/>
        <a:p>
          <a:pPr>
            <a:lnSpc>
              <a:spcPct val="150000"/>
            </a:lnSpc>
          </a:pPr>
          <a:endParaRPr lang="es-NI" sz="1600">
            <a:latin typeface="Arial" panose="020B0604020202020204" pitchFamily="34" charset="0"/>
            <a:cs typeface="Arial" panose="020B0604020202020204" pitchFamily="34" charset="0"/>
          </a:endParaRPr>
        </a:p>
      </dgm:t>
    </dgm:pt>
    <dgm:pt modelId="{D42C0608-D791-4116-9A20-B9F7C5CB25DF}" type="pres">
      <dgm:prSet presAssocID="{7E7082C4-0F6C-436B-A883-5EE8A31A2096}" presName="linear" presStyleCnt="0">
        <dgm:presLayoutVars>
          <dgm:dir/>
          <dgm:animLvl val="lvl"/>
          <dgm:resizeHandles val="exact"/>
        </dgm:presLayoutVars>
      </dgm:prSet>
      <dgm:spPr/>
    </dgm:pt>
    <dgm:pt modelId="{80A5154C-D71C-4EA3-A1D3-0EEBF8C86F68}" type="pres">
      <dgm:prSet presAssocID="{819FB204-5D1F-41D4-B024-0DCD342478C3}" presName="parentLin" presStyleCnt="0"/>
      <dgm:spPr/>
    </dgm:pt>
    <dgm:pt modelId="{5C419FFD-3CA6-4686-9AC1-04DC2DC7EC28}" type="pres">
      <dgm:prSet presAssocID="{819FB204-5D1F-41D4-B024-0DCD342478C3}" presName="parentLeftMargin" presStyleLbl="node1" presStyleIdx="0" presStyleCnt="2"/>
      <dgm:spPr/>
    </dgm:pt>
    <dgm:pt modelId="{F884C068-5784-4F7B-8BD6-1C625C4B543C}" type="pres">
      <dgm:prSet presAssocID="{819FB204-5D1F-41D4-B024-0DCD342478C3}" presName="parentText" presStyleLbl="node1" presStyleIdx="0" presStyleCnt="2">
        <dgm:presLayoutVars>
          <dgm:chMax val="0"/>
          <dgm:bulletEnabled val="1"/>
        </dgm:presLayoutVars>
      </dgm:prSet>
      <dgm:spPr/>
    </dgm:pt>
    <dgm:pt modelId="{C8913A5F-DD40-42E3-8E3A-3F5B0DAEC5B0}" type="pres">
      <dgm:prSet presAssocID="{819FB204-5D1F-41D4-B024-0DCD342478C3}" presName="negativeSpace" presStyleCnt="0"/>
      <dgm:spPr/>
    </dgm:pt>
    <dgm:pt modelId="{A1329CE8-651B-4238-8D9D-38BF7710D2A2}" type="pres">
      <dgm:prSet presAssocID="{819FB204-5D1F-41D4-B024-0DCD342478C3}" presName="childText" presStyleLbl="conFgAcc1" presStyleIdx="0" presStyleCnt="2">
        <dgm:presLayoutVars>
          <dgm:bulletEnabled val="1"/>
        </dgm:presLayoutVars>
      </dgm:prSet>
      <dgm:spPr/>
    </dgm:pt>
    <dgm:pt modelId="{4D800532-5F3C-42CB-A161-599E3EDD8D64}" type="pres">
      <dgm:prSet presAssocID="{EDC26247-EF0C-4D37-9DCB-FF68DD62706F}" presName="spaceBetweenRectangles" presStyleCnt="0"/>
      <dgm:spPr/>
    </dgm:pt>
    <dgm:pt modelId="{B12A8763-184A-4F6C-AEB3-F6C6A96B6F74}" type="pres">
      <dgm:prSet presAssocID="{818A5C89-E304-42DB-A7E7-B24DBD6EF7BF}" presName="parentLin" presStyleCnt="0"/>
      <dgm:spPr/>
    </dgm:pt>
    <dgm:pt modelId="{B4B13E89-538B-4480-952E-858986488C33}" type="pres">
      <dgm:prSet presAssocID="{818A5C89-E304-42DB-A7E7-B24DBD6EF7BF}" presName="parentLeftMargin" presStyleLbl="node1" presStyleIdx="0" presStyleCnt="2"/>
      <dgm:spPr/>
    </dgm:pt>
    <dgm:pt modelId="{A73B0D04-A982-4C9C-A794-324123A0EB4D}" type="pres">
      <dgm:prSet presAssocID="{818A5C89-E304-42DB-A7E7-B24DBD6EF7BF}" presName="parentText" presStyleLbl="node1" presStyleIdx="1" presStyleCnt="2">
        <dgm:presLayoutVars>
          <dgm:chMax val="0"/>
          <dgm:bulletEnabled val="1"/>
        </dgm:presLayoutVars>
      </dgm:prSet>
      <dgm:spPr/>
    </dgm:pt>
    <dgm:pt modelId="{33132758-04F4-48E4-80E8-FC4BD313BA17}" type="pres">
      <dgm:prSet presAssocID="{818A5C89-E304-42DB-A7E7-B24DBD6EF7BF}" presName="negativeSpace" presStyleCnt="0"/>
      <dgm:spPr/>
    </dgm:pt>
    <dgm:pt modelId="{DC17D8D4-9194-416E-B5E7-F39DDDAAB6D0}" type="pres">
      <dgm:prSet presAssocID="{818A5C89-E304-42DB-A7E7-B24DBD6EF7BF}" presName="childText" presStyleLbl="conFgAcc1" presStyleIdx="1" presStyleCnt="2">
        <dgm:presLayoutVars>
          <dgm:bulletEnabled val="1"/>
        </dgm:presLayoutVars>
      </dgm:prSet>
      <dgm:spPr/>
    </dgm:pt>
  </dgm:ptLst>
  <dgm:cxnLst>
    <dgm:cxn modelId="{79091514-EFF9-4054-B0B2-F920DE270546}" type="presOf" srcId="{818A5C89-E304-42DB-A7E7-B24DBD6EF7BF}" destId="{B4B13E89-538B-4480-952E-858986488C33}" srcOrd="0" destOrd="0" presId="urn:microsoft.com/office/officeart/2005/8/layout/list1"/>
    <dgm:cxn modelId="{3C7EF81B-B957-4DB4-A2C6-D3D4138829A4}" type="presOf" srcId="{819FB204-5D1F-41D4-B024-0DCD342478C3}" destId="{F884C068-5784-4F7B-8BD6-1C625C4B543C}" srcOrd="1" destOrd="0" presId="urn:microsoft.com/office/officeart/2005/8/layout/list1"/>
    <dgm:cxn modelId="{92F4CA2D-3848-4ABC-A353-15A16FDADC57}" type="presOf" srcId="{7E7082C4-0F6C-436B-A883-5EE8A31A2096}" destId="{D42C0608-D791-4116-9A20-B9F7C5CB25DF}" srcOrd="0" destOrd="0" presId="urn:microsoft.com/office/officeart/2005/8/layout/list1"/>
    <dgm:cxn modelId="{5BBE304B-984E-4D25-B57B-5A69A896FDB6}" srcId="{7E7082C4-0F6C-436B-A883-5EE8A31A2096}" destId="{818A5C89-E304-42DB-A7E7-B24DBD6EF7BF}" srcOrd="1" destOrd="0" parTransId="{318048BA-BBE1-4F53-B70C-B54F207D81D9}" sibTransId="{4CC1DB5E-3B70-43B4-9F82-C116DF3C4A13}"/>
    <dgm:cxn modelId="{0AD8AE72-9603-41DF-A51E-89E72A1B243B}" type="presOf" srcId="{819FB204-5D1F-41D4-B024-0DCD342478C3}" destId="{5C419FFD-3CA6-4686-9AC1-04DC2DC7EC28}" srcOrd="0" destOrd="0" presId="urn:microsoft.com/office/officeart/2005/8/layout/list1"/>
    <dgm:cxn modelId="{3CE0CB9B-3AB5-4268-B76D-A18AD9DE4285}" srcId="{7E7082C4-0F6C-436B-A883-5EE8A31A2096}" destId="{819FB204-5D1F-41D4-B024-0DCD342478C3}" srcOrd="0" destOrd="0" parTransId="{6B28C60F-B7CF-4A15-8ADA-7293D6DED098}" sibTransId="{EDC26247-EF0C-4D37-9DCB-FF68DD62706F}"/>
    <dgm:cxn modelId="{A0269BC7-9C7E-4C50-A395-C88FEA8659CE}" type="presOf" srcId="{818A5C89-E304-42DB-A7E7-B24DBD6EF7BF}" destId="{A73B0D04-A982-4C9C-A794-324123A0EB4D}" srcOrd="1" destOrd="0" presId="urn:microsoft.com/office/officeart/2005/8/layout/list1"/>
    <dgm:cxn modelId="{152C4FC6-C58C-4CE0-B68C-443F1C884A43}" type="presParOf" srcId="{D42C0608-D791-4116-9A20-B9F7C5CB25DF}" destId="{80A5154C-D71C-4EA3-A1D3-0EEBF8C86F68}" srcOrd="0" destOrd="0" presId="urn:microsoft.com/office/officeart/2005/8/layout/list1"/>
    <dgm:cxn modelId="{62A4A004-7C24-4211-9709-27C7EB2433DE}" type="presParOf" srcId="{80A5154C-D71C-4EA3-A1D3-0EEBF8C86F68}" destId="{5C419FFD-3CA6-4686-9AC1-04DC2DC7EC28}" srcOrd="0" destOrd="0" presId="urn:microsoft.com/office/officeart/2005/8/layout/list1"/>
    <dgm:cxn modelId="{05141FBB-0102-444B-B986-FE8EE30FD9E5}" type="presParOf" srcId="{80A5154C-D71C-4EA3-A1D3-0EEBF8C86F68}" destId="{F884C068-5784-4F7B-8BD6-1C625C4B543C}" srcOrd="1" destOrd="0" presId="urn:microsoft.com/office/officeart/2005/8/layout/list1"/>
    <dgm:cxn modelId="{1E4C19C7-8317-455C-89FD-D46BB602BEBD}" type="presParOf" srcId="{D42C0608-D791-4116-9A20-B9F7C5CB25DF}" destId="{C8913A5F-DD40-42E3-8E3A-3F5B0DAEC5B0}" srcOrd="1" destOrd="0" presId="urn:microsoft.com/office/officeart/2005/8/layout/list1"/>
    <dgm:cxn modelId="{CBC3E623-7A37-447A-AAB9-7F5B5E6337BE}" type="presParOf" srcId="{D42C0608-D791-4116-9A20-B9F7C5CB25DF}" destId="{A1329CE8-651B-4238-8D9D-38BF7710D2A2}" srcOrd="2" destOrd="0" presId="urn:microsoft.com/office/officeart/2005/8/layout/list1"/>
    <dgm:cxn modelId="{642D4BAC-ADF7-443F-93A4-D0B0C7C3E095}" type="presParOf" srcId="{D42C0608-D791-4116-9A20-B9F7C5CB25DF}" destId="{4D800532-5F3C-42CB-A161-599E3EDD8D64}" srcOrd="3" destOrd="0" presId="urn:microsoft.com/office/officeart/2005/8/layout/list1"/>
    <dgm:cxn modelId="{CDBEC9A2-6920-4C9C-889F-3F1EA09CF1BE}" type="presParOf" srcId="{D42C0608-D791-4116-9A20-B9F7C5CB25DF}" destId="{B12A8763-184A-4F6C-AEB3-F6C6A96B6F74}" srcOrd="4" destOrd="0" presId="urn:microsoft.com/office/officeart/2005/8/layout/list1"/>
    <dgm:cxn modelId="{3CA7A35E-8B9B-4443-93B8-347E574F43BF}" type="presParOf" srcId="{B12A8763-184A-4F6C-AEB3-F6C6A96B6F74}" destId="{B4B13E89-538B-4480-952E-858986488C33}" srcOrd="0" destOrd="0" presId="urn:microsoft.com/office/officeart/2005/8/layout/list1"/>
    <dgm:cxn modelId="{14DD24DE-FF06-49A2-B27A-3AF7C56B9136}" type="presParOf" srcId="{B12A8763-184A-4F6C-AEB3-F6C6A96B6F74}" destId="{A73B0D04-A982-4C9C-A794-324123A0EB4D}" srcOrd="1" destOrd="0" presId="urn:microsoft.com/office/officeart/2005/8/layout/list1"/>
    <dgm:cxn modelId="{8DC78EEC-E7E0-4F4A-802F-0F0E3CECEF8C}" type="presParOf" srcId="{D42C0608-D791-4116-9A20-B9F7C5CB25DF}" destId="{33132758-04F4-48E4-80E8-FC4BD313BA17}" srcOrd="5" destOrd="0" presId="urn:microsoft.com/office/officeart/2005/8/layout/list1"/>
    <dgm:cxn modelId="{0FD0192B-3545-4A24-AC53-9894E4FDF5DC}" type="presParOf" srcId="{D42C0608-D791-4116-9A20-B9F7C5CB25DF}" destId="{DC17D8D4-9194-416E-B5E7-F39DDDAAB6D0}"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9061C47-9C0D-43C3-8157-6578E7D1BB8D}" type="doc">
      <dgm:prSet loTypeId="urn:microsoft.com/office/officeart/2005/8/layout/vList6" loCatId="list" qsTypeId="urn:microsoft.com/office/officeart/2005/8/quickstyle/simple1" qsCatId="simple" csTypeId="urn:microsoft.com/office/officeart/2005/8/colors/colorful4" csCatId="colorful" phldr="1"/>
      <dgm:spPr/>
      <dgm:t>
        <a:bodyPr/>
        <a:lstStyle/>
        <a:p>
          <a:endParaRPr lang="es-NI"/>
        </a:p>
      </dgm:t>
    </dgm:pt>
    <dgm:pt modelId="{6707D342-7083-42D5-9084-D06C9F9A1C50}">
      <dgm:prSet phldrT="[Texto]" custT="1"/>
      <dgm:spPr/>
      <dgm:t>
        <a:bodyPr/>
        <a:lstStyle/>
        <a:p>
          <a:pPr algn="just">
            <a:lnSpc>
              <a:spcPct val="150000"/>
            </a:lnSpc>
          </a:pPr>
          <a:r>
            <a:rPr lang="es-NI" sz="1600" b="1">
              <a:latin typeface="Arial" panose="020B0604020202020204" pitchFamily="34" charset="0"/>
              <a:cs typeface="Arial" panose="020B0604020202020204" pitchFamily="34" charset="0"/>
            </a:rPr>
            <a:t>Sector social: </a:t>
          </a:r>
          <a:r>
            <a:rPr lang="es-NI" sz="1600">
              <a:latin typeface="Arial" panose="020B0604020202020204" pitchFamily="34" charset="0"/>
              <a:cs typeface="Arial" panose="020B0604020202020204" pitchFamily="34" charset="0"/>
            </a:rPr>
            <a:t>pueblos originarios y afrodescendientes.</a:t>
          </a:r>
          <a:endParaRPr lang="es-NI" sz="1600" dirty="0">
            <a:latin typeface="Arial" panose="020B0604020202020204" pitchFamily="34" charset="0"/>
            <a:cs typeface="Arial" panose="020B0604020202020204" pitchFamily="34" charset="0"/>
          </a:endParaRPr>
        </a:p>
      </dgm:t>
    </dgm:pt>
    <dgm:pt modelId="{DFB877CD-7DF1-4057-9821-E14F2E571624}" type="parTrans" cxnId="{D4E1646D-305B-449B-9869-E4E0DA507F11}">
      <dgm:prSet/>
      <dgm:spPr/>
      <dgm:t>
        <a:bodyPr/>
        <a:lstStyle/>
        <a:p>
          <a:pPr algn="just">
            <a:lnSpc>
              <a:spcPct val="150000"/>
            </a:lnSpc>
          </a:pPr>
          <a:endParaRPr lang="es-NI" sz="1600">
            <a:solidFill>
              <a:schemeClr val="tx1"/>
            </a:solidFill>
            <a:latin typeface="Arial" panose="020B0604020202020204" pitchFamily="34" charset="0"/>
            <a:cs typeface="Arial" panose="020B0604020202020204" pitchFamily="34" charset="0"/>
          </a:endParaRPr>
        </a:p>
      </dgm:t>
    </dgm:pt>
    <dgm:pt modelId="{ED5C8FDF-B504-41C8-BC07-2F64AF6E71BC}" type="sibTrans" cxnId="{D4E1646D-305B-449B-9869-E4E0DA507F11}">
      <dgm:prSet/>
      <dgm:spPr/>
      <dgm:t>
        <a:bodyPr/>
        <a:lstStyle/>
        <a:p>
          <a:pPr algn="just">
            <a:lnSpc>
              <a:spcPct val="150000"/>
            </a:lnSpc>
          </a:pPr>
          <a:endParaRPr lang="es-NI" sz="1600">
            <a:solidFill>
              <a:schemeClr val="tx1"/>
            </a:solidFill>
            <a:latin typeface="Arial" panose="020B0604020202020204" pitchFamily="34" charset="0"/>
            <a:cs typeface="Arial" panose="020B0604020202020204" pitchFamily="34" charset="0"/>
          </a:endParaRPr>
        </a:p>
      </dgm:t>
    </dgm:pt>
    <dgm:pt modelId="{9AD632DA-9F72-4928-BD9B-5F042403526A}">
      <dgm:prSet phldrT="[Texto]" custT="1"/>
      <dgm:spPr/>
      <dgm:t>
        <a:bodyPr/>
        <a:lstStyle/>
        <a:p>
          <a:pPr algn="just">
            <a:lnSpc>
              <a:spcPct val="150000"/>
            </a:lnSpc>
          </a:pPr>
          <a:r>
            <a:rPr lang="es-NI" sz="1600" b="1" dirty="0">
              <a:latin typeface="Arial" panose="020B0604020202020204" pitchFamily="34" charset="0"/>
              <a:cs typeface="Arial" panose="020B0604020202020204" pitchFamily="34" charset="0"/>
            </a:rPr>
            <a:t>Sector educativo: </a:t>
          </a:r>
          <a:r>
            <a:rPr lang="es-NI" sz="1600" b="0" dirty="0">
              <a:latin typeface="Arial" panose="020B0604020202020204" pitchFamily="34" charset="0"/>
              <a:cs typeface="Arial" panose="020B0604020202020204" pitchFamily="34" charset="0"/>
            </a:rPr>
            <a:t>E</a:t>
          </a:r>
          <a:r>
            <a:rPr lang="es-NI" sz="1600" dirty="0">
              <a:latin typeface="Arial" panose="020B0604020202020204" pitchFamily="34" charset="0"/>
              <a:cs typeface="Arial" panose="020B0604020202020204" pitchFamily="34" charset="0"/>
            </a:rPr>
            <a:t>ducación Intercultural Bilingüe (EIB).</a:t>
          </a:r>
        </a:p>
      </dgm:t>
    </dgm:pt>
    <dgm:pt modelId="{6A31A523-2138-4D01-9A7E-251FA3989DDA}" type="parTrans" cxnId="{0253076F-4004-4F92-895B-185AA32516F8}">
      <dgm:prSet/>
      <dgm:spPr/>
      <dgm:t>
        <a:bodyPr/>
        <a:lstStyle/>
        <a:p>
          <a:pPr algn="just">
            <a:lnSpc>
              <a:spcPct val="150000"/>
            </a:lnSpc>
          </a:pPr>
          <a:endParaRPr lang="es-NI" sz="1600">
            <a:solidFill>
              <a:schemeClr val="tx1"/>
            </a:solidFill>
            <a:latin typeface="Arial" panose="020B0604020202020204" pitchFamily="34" charset="0"/>
            <a:cs typeface="Arial" panose="020B0604020202020204" pitchFamily="34" charset="0"/>
          </a:endParaRPr>
        </a:p>
      </dgm:t>
    </dgm:pt>
    <dgm:pt modelId="{50644256-7C13-48D9-BA71-7F1D4AF906B4}" type="sibTrans" cxnId="{0253076F-4004-4F92-895B-185AA32516F8}">
      <dgm:prSet/>
      <dgm:spPr/>
      <dgm:t>
        <a:bodyPr/>
        <a:lstStyle/>
        <a:p>
          <a:pPr algn="just">
            <a:lnSpc>
              <a:spcPct val="150000"/>
            </a:lnSpc>
          </a:pPr>
          <a:endParaRPr lang="es-NI" sz="1600">
            <a:solidFill>
              <a:schemeClr val="tx1"/>
            </a:solidFill>
            <a:latin typeface="Arial" panose="020B0604020202020204" pitchFamily="34" charset="0"/>
            <a:cs typeface="Arial" panose="020B0604020202020204" pitchFamily="34" charset="0"/>
          </a:endParaRPr>
        </a:p>
      </dgm:t>
    </dgm:pt>
    <dgm:pt modelId="{2BB7E4FE-99B5-4D91-A20D-F2445392642B}">
      <dgm:prSet phldrT="[Texto]" custT="1"/>
      <dgm:spPr/>
      <dgm:t>
        <a:bodyPr/>
        <a:lstStyle/>
        <a:p>
          <a:pPr algn="just">
            <a:lnSpc>
              <a:spcPct val="150000"/>
            </a:lnSpc>
          </a:pPr>
          <a:r>
            <a:rPr lang="es-NI" sz="1600" b="1">
              <a:latin typeface="Arial" panose="020B0604020202020204" pitchFamily="34" charset="0"/>
              <a:cs typeface="Arial" panose="020B0604020202020204" pitchFamily="34" charset="0"/>
            </a:rPr>
            <a:t>Sector social: </a:t>
          </a:r>
          <a:r>
            <a:rPr lang="es-NI" sz="1600">
              <a:latin typeface="Arial" panose="020B0604020202020204" pitchFamily="34" charset="0"/>
              <a:cs typeface="Arial" panose="020B0604020202020204" pitchFamily="34" charset="0"/>
            </a:rPr>
            <a:t>privados de libertad.</a:t>
          </a:r>
          <a:endParaRPr lang="es-NI" sz="1600" dirty="0">
            <a:latin typeface="Arial" panose="020B0604020202020204" pitchFamily="34" charset="0"/>
            <a:cs typeface="Arial" panose="020B0604020202020204" pitchFamily="34" charset="0"/>
          </a:endParaRPr>
        </a:p>
      </dgm:t>
    </dgm:pt>
    <dgm:pt modelId="{0D67FFAE-3490-4C31-AF1F-D387C1F361B1}" type="parTrans" cxnId="{BF3CCCFB-9591-478C-9F42-96A16310C47F}">
      <dgm:prSet/>
      <dgm:spPr/>
      <dgm:t>
        <a:bodyPr/>
        <a:lstStyle/>
        <a:p>
          <a:pPr algn="just">
            <a:lnSpc>
              <a:spcPct val="150000"/>
            </a:lnSpc>
          </a:pPr>
          <a:endParaRPr lang="es-NI" sz="1600">
            <a:solidFill>
              <a:schemeClr val="tx1"/>
            </a:solidFill>
            <a:latin typeface="Arial" panose="020B0604020202020204" pitchFamily="34" charset="0"/>
            <a:cs typeface="Arial" panose="020B0604020202020204" pitchFamily="34" charset="0"/>
          </a:endParaRPr>
        </a:p>
      </dgm:t>
    </dgm:pt>
    <dgm:pt modelId="{888ED2BF-3E2B-4C5F-A320-5E247044734E}" type="sibTrans" cxnId="{BF3CCCFB-9591-478C-9F42-96A16310C47F}">
      <dgm:prSet/>
      <dgm:spPr/>
      <dgm:t>
        <a:bodyPr/>
        <a:lstStyle/>
        <a:p>
          <a:pPr algn="just">
            <a:lnSpc>
              <a:spcPct val="150000"/>
            </a:lnSpc>
          </a:pPr>
          <a:endParaRPr lang="es-NI" sz="1600">
            <a:solidFill>
              <a:schemeClr val="tx1"/>
            </a:solidFill>
            <a:latin typeface="Arial" panose="020B0604020202020204" pitchFamily="34" charset="0"/>
            <a:cs typeface="Arial" panose="020B0604020202020204" pitchFamily="34" charset="0"/>
          </a:endParaRPr>
        </a:p>
      </dgm:t>
    </dgm:pt>
    <dgm:pt modelId="{AA6C231C-F96A-49B8-8F18-FDA3520235DA}">
      <dgm:prSet phldrT="[Texto]" custT="1"/>
      <dgm:spPr/>
      <dgm:t>
        <a:bodyPr/>
        <a:lstStyle/>
        <a:p>
          <a:pPr algn="just">
            <a:lnSpc>
              <a:spcPct val="150000"/>
            </a:lnSpc>
          </a:pPr>
          <a:r>
            <a:rPr lang="es-NI" sz="1600" b="1" dirty="0">
              <a:latin typeface="Arial" panose="020B0604020202020204" pitchFamily="34" charset="0"/>
              <a:cs typeface="Arial" panose="020B0604020202020204" pitchFamily="34" charset="0"/>
            </a:rPr>
            <a:t>Sector educativo: </a:t>
          </a:r>
          <a:r>
            <a:rPr lang="es-NI" sz="1600" dirty="0">
              <a:latin typeface="Arial" panose="020B0604020202020204" pitchFamily="34" charset="0"/>
              <a:cs typeface="Arial" panose="020B0604020202020204" pitchFamily="34" charset="0"/>
            </a:rPr>
            <a:t>Educación en Contextos de Encierro (ECE).</a:t>
          </a:r>
        </a:p>
      </dgm:t>
    </dgm:pt>
    <dgm:pt modelId="{8AC6F139-2C20-466D-81AD-E7433A9DEC0B}" type="parTrans" cxnId="{740BA6D8-3369-4111-B37C-BEB91291CCA1}">
      <dgm:prSet/>
      <dgm:spPr/>
      <dgm:t>
        <a:bodyPr/>
        <a:lstStyle/>
        <a:p>
          <a:pPr algn="just">
            <a:lnSpc>
              <a:spcPct val="150000"/>
            </a:lnSpc>
          </a:pPr>
          <a:endParaRPr lang="es-NI" sz="1600">
            <a:solidFill>
              <a:schemeClr val="tx1"/>
            </a:solidFill>
            <a:latin typeface="Arial" panose="020B0604020202020204" pitchFamily="34" charset="0"/>
            <a:cs typeface="Arial" panose="020B0604020202020204" pitchFamily="34" charset="0"/>
          </a:endParaRPr>
        </a:p>
      </dgm:t>
    </dgm:pt>
    <dgm:pt modelId="{4A2C66B5-C95D-4937-895B-799665400F42}" type="sibTrans" cxnId="{740BA6D8-3369-4111-B37C-BEB91291CCA1}">
      <dgm:prSet/>
      <dgm:spPr/>
      <dgm:t>
        <a:bodyPr/>
        <a:lstStyle/>
        <a:p>
          <a:pPr algn="just">
            <a:lnSpc>
              <a:spcPct val="150000"/>
            </a:lnSpc>
          </a:pPr>
          <a:endParaRPr lang="es-NI" sz="1600">
            <a:solidFill>
              <a:schemeClr val="tx1"/>
            </a:solidFill>
            <a:latin typeface="Arial" panose="020B0604020202020204" pitchFamily="34" charset="0"/>
            <a:cs typeface="Arial" panose="020B0604020202020204" pitchFamily="34" charset="0"/>
          </a:endParaRPr>
        </a:p>
      </dgm:t>
    </dgm:pt>
    <dgm:pt modelId="{3A141F53-2519-4510-ABBD-B2C11F4EC0B0}">
      <dgm:prSet phldrT="[Texto]" custT="1"/>
      <dgm:spPr/>
      <dgm:t>
        <a:bodyPr/>
        <a:lstStyle/>
        <a:p>
          <a:pPr algn="just">
            <a:lnSpc>
              <a:spcPct val="150000"/>
            </a:lnSpc>
          </a:pPr>
          <a:r>
            <a:rPr lang="es-NI" sz="1600" b="1">
              <a:latin typeface="Arial" panose="020B0604020202020204" pitchFamily="34" charset="0"/>
              <a:cs typeface="Arial" panose="020B0604020202020204" pitchFamily="34" charset="0"/>
            </a:rPr>
            <a:t>Sector social: </a:t>
          </a:r>
          <a:r>
            <a:rPr lang="es-NI" sz="1600">
              <a:latin typeface="Arial" panose="020B0604020202020204" pitchFamily="34" charset="0"/>
              <a:cs typeface="Arial" panose="020B0604020202020204" pitchFamily="34" charset="0"/>
            </a:rPr>
            <a:t>personas con discapacidad.</a:t>
          </a:r>
          <a:endParaRPr lang="es-NI" sz="1600" dirty="0">
            <a:latin typeface="Arial" panose="020B0604020202020204" pitchFamily="34" charset="0"/>
            <a:cs typeface="Arial" panose="020B0604020202020204" pitchFamily="34" charset="0"/>
          </a:endParaRPr>
        </a:p>
      </dgm:t>
    </dgm:pt>
    <dgm:pt modelId="{8D57FE23-C63D-4557-875B-846F0A2B1FE8}" type="parTrans" cxnId="{99514AAB-FC39-41EB-8BE1-E06CDFCFF519}">
      <dgm:prSet/>
      <dgm:spPr/>
      <dgm:t>
        <a:bodyPr/>
        <a:lstStyle/>
        <a:p>
          <a:pPr algn="just">
            <a:lnSpc>
              <a:spcPct val="150000"/>
            </a:lnSpc>
          </a:pPr>
          <a:endParaRPr lang="es-NI" sz="1600">
            <a:solidFill>
              <a:schemeClr val="tx1"/>
            </a:solidFill>
            <a:latin typeface="Arial" panose="020B0604020202020204" pitchFamily="34" charset="0"/>
            <a:cs typeface="Arial" panose="020B0604020202020204" pitchFamily="34" charset="0"/>
          </a:endParaRPr>
        </a:p>
      </dgm:t>
    </dgm:pt>
    <dgm:pt modelId="{0A96456C-0A2A-48C5-B49B-99B5234FF80C}" type="sibTrans" cxnId="{99514AAB-FC39-41EB-8BE1-E06CDFCFF519}">
      <dgm:prSet/>
      <dgm:spPr/>
      <dgm:t>
        <a:bodyPr/>
        <a:lstStyle/>
        <a:p>
          <a:pPr algn="just">
            <a:lnSpc>
              <a:spcPct val="150000"/>
            </a:lnSpc>
          </a:pPr>
          <a:endParaRPr lang="es-NI" sz="1600">
            <a:solidFill>
              <a:schemeClr val="tx1"/>
            </a:solidFill>
            <a:latin typeface="Arial" panose="020B0604020202020204" pitchFamily="34" charset="0"/>
            <a:cs typeface="Arial" panose="020B0604020202020204" pitchFamily="34" charset="0"/>
          </a:endParaRPr>
        </a:p>
      </dgm:t>
    </dgm:pt>
    <dgm:pt modelId="{B467B2BF-0505-4F99-A2FD-7290E6623B84}">
      <dgm:prSet phldrT="[Texto]" custT="1"/>
      <dgm:spPr/>
      <dgm:t>
        <a:bodyPr/>
        <a:lstStyle/>
        <a:p>
          <a:pPr algn="just">
            <a:lnSpc>
              <a:spcPct val="150000"/>
            </a:lnSpc>
          </a:pPr>
          <a:r>
            <a:rPr lang="es-NI" sz="1600" b="1" dirty="0">
              <a:latin typeface="Arial" panose="020B0604020202020204" pitchFamily="34" charset="0"/>
              <a:cs typeface="Arial" panose="020B0604020202020204" pitchFamily="34" charset="0"/>
            </a:rPr>
            <a:t>Sector educativo: </a:t>
          </a:r>
          <a:r>
            <a:rPr lang="es-NI" sz="1600" dirty="0">
              <a:latin typeface="Arial" panose="020B0604020202020204" pitchFamily="34" charset="0"/>
              <a:cs typeface="Arial" panose="020B0604020202020204" pitchFamily="34" charset="0"/>
            </a:rPr>
            <a:t>Educación Especial Incluyente (EEI).</a:t>
          </a:r>
        </a:p>
      </dgm:t>
    </dgm:pt>
    <dgm:pt modelId="{37106CC9-085F-4D6D-9786-75FF1F649AD3}" type="parTrans" cxnId="{90843584-73D0-4346-9133-D60FC3973F47}">
      <dgm:prSet/>
      <dgm:spPr/>
      <dgm:t>
        <a:bodyPr/>
        <a:lstStyle/>
        <a:p>
          <a:pPr algn="just">
            <a:lnSpc>
              <a:spcPct val="150000"/>
            </a:lnSpc>
          </a:pPr>
          <a:endParaRPr lang="es-NI" sz="1600">
            <a:solidFill>
              <a:schemeClr val="tx1"/>
            </a:solidFill>
            <a:latin typeface="Arial" panose="020B0604020202020204" pitchFamily="34" charset="0"/>
            <a:cs typeface="Arial" panose="020B0604020202020204" pitchFamily="34" charset="0"/>
          </a:endParaRPr>
        </a:p>
      </dgm:t>
    </dgm:pt>
    <dgm:pt modelId="{092D14FC-A806-416C-963C-BB9A3CDA2A7F}" type="sibTrans" cxnId="{90843584-73D0-4346-9133-D60FC3973F47}">
      <dgm:prSet/>
      <dgm:spPr/>
      <dgm:t>
        <a:bodyPr/>
        <a:lstStyle/>
        <a:p>
          <a:pPr algn="just">
            <a:lnSpc>
              <a:spcPct val="150000"/>
            </a:lnSpc>
          </a:pPr>
          <a:endParaRPr lang="es-NI" sz="1600">
            <a:solidFill>
              <a:schemeClr val="tx1"/>
            </a:solidFill>
            <a:latin typeface="Arial" panose="020B0604020202020204" pitchFamily="34" charset="0"/>
            <a:cs typeface="Arial" panose="020B0604020202020204" pitchFamily="34" charset="0"/>
          </a:endParaRPr>
        </a:p>
      </dgm:t>
    </dgm:pt>
    <dgm:pt modelId="{34172680-25B9-484D-BCC3-BCD8DBEEA9EB}">
      <dgm:prSet phldrT="[Texto]" custT="1"/>
      <dgm:spPr/>
      <dgm:t>
        <a:bodyPr/>
        <a:lstStyle/>
        <a:p>
          <a:pPr algn="just">
            <a:lnSpc>
              <a:spcPct val="150000"/>
            </a:lnSpc>
          </a:pPr>
          <a:r>
            <a:rPr lang="es-NI" sz="1600" b="1" dirty="0">
              <a:latin typeface="Arial" panose="020B0604020202020204" pitchFamily="34" charset="0"/>
              <a:cs typeface="Arial" panose="020B0604020202020204" pitchFamily="34" charset="0"/>
            </a:rPr>
            <a:t>Sector educativo: </a:t>
          </a:r>
          <a:r>
            <a:rPr lang="es-NI" sz="1600" dirty="0">
              <a:latin typeface="Arial" panose="020B0604020202020204" pitchFamily="34" charset="0"/>
              <a:cs typeface="Arial" panose="020B0604020202020204" pitchFamily="34" charset="0"/>
            </a:rPr>
            <a:t>Educación en el Campo (EC).</a:t>
          </a:r>
        </a:p>
      </dgm:t>
    </dgm:pt>
    <dgm:pt modelId="{5047700F-8A59-488D-9BB7-4159E384F521}" type="parTrans" cxnId="{C042B882-5B4D-4FFA-BC8C-B244EA2F809A}">
      <dgm:prSet/>
      <dgm:spPr/>
      <dgm:t>
        <a:bodyPr/>
        <a:lstStyle/>
        <a:p>
          <a:pPr algn="just">
            <a:lnSpc>
              <a:spcPct val="150000"/>
            </a:lnSpc>
          </a:pPr>
          <a:endParaRPr lang="es-NI" sz="1600">
            <a:solidFill>
              <a:schemeClr val="tx1"/>
            </a:solidFill>
            <a:latin typeface="Arial" panose="020B0604020202020204" pitchFamily="34" charset="0"/>
            <a:cs typeface="Arial" panose="020B0604020202020204" pitchFamily="34" charset="0"/>
          </a:endParaRPr>
        </a:p>
      </dgm:t>
    </dgm:pt>
    <dgm:pt modelId="{FA9A39CB-370A-4519-985E-A35084D43E50}" type="sibTrans" cxnId="{C042B882-5B4D-4FFA-BC8C-B244EA2F809A}">
      <dgm:prSet/>
      <dgm:spPr/>
      <dgm:t>
        <a:bodyPr/>
        <a:lstStyle/>
        <a:p>
          <a:pPr algn="just">
            <a:lnSpc>
              <a:spcPct val="150000"/>
            </a:lnSpc>
          </a:pPr>
          <a:endParaRPr lang="es-NI" sz="1600">
            <a:solidFill>
              <a:schemeClr val="tx1"/>
            </a:solidFill>
            <a:latin typeface="Arial" panose="020B0604020202020204" pitchFamily="34" charset="0"/>
            <a:cs typeface="Arial" panose="020B0604020202020204" pitchFamily="34" charset="0"/>
          </a:endParaRPr>
        </a:p>
      </dgm:t>
    </dgm:pt>
    <dgm:pt modelId="{7B97949F-C3CA-4688-A493-31CB4276A00C}">
      <dgm:prSet phldrT="[Texto]" custT="1"/>
      <dgm:spPr/>
      <dgm:t>
        <a:bodyPr/>
        <a:lstStyle/>
        <a:p>
          <a:pPr algn="just">
            <a:lnSpc>
              <a:spcPct val="150000"/>
            </a:lnSpc>
          </a:pPr>
          <a:r>
            <a:rPr lang="es-NI" sz="1600" b="1">
              <a:latin typeface="Arial" panose="020B0604020202020204" pitchFamily="34" charset="0"/>
              <a:cs typeface="Arial" panose="020B0604020202020204" pitchFamily="34" charset="0"/>
            </a:rPr>
            <a:t>Sector social: </a:t>
          </a:r>
          <a:r>
            <a:rPr lang="es-NI" sz="1600">
              <a:latin typeface="Arial" panose="020B0604020202020204" pitchFamily="34" charset="0"/>
              <a:cs typeface="Arial" panose="020B0604020202020204" pitchFamily="34" charset="0"/>
            </a:rPr>
            <a:t>población rural o población del campo.</a:t>
          </a:r>
          <a:endParaRPr lang="es-NI" sz="1600" dirty="0">
            <a:latin typeface="Arial" panose="020B0604020202020204" pitchFamily="34" charset="0"/>
            <a:cs typeface="Arial" panose="020B0604020202020204" pitchFamily="34" charset="0"/>
          </a:endParaRPr>
        </a:p>
      </dgm:t>
    </dgm:pt>
    <dgm:pt modelId="{AC2FC14E-B6C4-4BC1-AC3D-4744BEE4A198}" type="parTrans" cxnId="{97A25B4E-CEC3-42B5-8761-D6905F7C5F18}">
      <dgm:prSet/>
      <dgm:spPr/>
      <dgm:t>
        <a:bodyPr/>
        <a:lstStyle/>
        <a:p>
          <a:pPr algn="just">
            <a:lnSpc>
              <a:spcPct val="150000"/>
            </a:lnSpc>
          </a:pPr>
          <a:endParaRPr lang="es-NI" sz="1600">
            <a:solidFill>
              <a:schemeClr val="tx1"/>
            </a:solidFill>
            <a:latin typeface="Arial" panose="020B0604020202020204" pitchFamily="34" charset="0"/>
            <a:cs typeface="Arial" panose="020B0604020202020204" pitchFamily="34" charset="0"/>
          </a:endParaRPr>
        </a:p>
      </dgm:t>
    </dgm:pt>
    <dgm:pt modelId="{590FC898-D910-46D1-A937-D2090584350E}" type="sibTrans" cxnId="{97A25B4E-CEC3-42B5-8761-D6905F7C5F18}">
      <dgm:prSet/>
      <dgm:spPr/>
      <dgm:t>
        <a:bodyPr/>
        <a:lstStyle/>
        <a:p>
          <a:pPr algn="just">
            <a:lnSpc>
              <a:spcPct val="150000"/>
            </a:lnSpc>
          </a:pPr>
          <a:endParaRPr lang="es-NI" sz="1600">
            <a:solidFill>
              <a:schemeClr val="tx1"/>
            </a:solidFill>
            <a:latin typeface="Arial" panose="020B0604020202020204" pitchFamily="34" charset="0"/>
            <a:cs typeface="Arial" panose="020B0604020202020204" pitchFamily="34" charset="0"/>
          </a:endParaRPr>
        </a:p>
      </dgm:t>
    </dgm:pt>
    <dgm:pt modelId="{F7C9D787-E1EB-4821-9A6B-A845CC48D0B9}" type="pres">
      <dgm:prSet presAssocID="{E9061C47-9C0D-43C3-8157-6578E7D1BB8D}" presName="Name0" presStyleCnt="0">
        <dgm:presLayoutVars>
          <dgm:dir/>
          <dgm:animLvl val="lvl"/>
          <dgm:resizeHandles/>
        </dgm:presLayoutVars>
      </dgm:prSet>
      <dgm:spPr/>
    </dgm:pt>
    <dgm:pt modelId="{A0429C2A-072C-4050-9E45-337F5FBE4A4C}" type="pres">
      <dgm:prSet presAssocID="{6707D342-7083-42D5-9084-D06C9F9A1C50}" presName="linNode" presStyleCnt="0"/>
      <dgm:spPr/>
    </dgm:pt>
    <dgm:pt modelId="{72EFB0A8-8E59-48CE-BFD7-9C9465EE6625}" type="pres">
      <dgm:prSet presAssocID="{6707D342-7083-42D5-9084-D06C9F9A1C50}" presName="parentShp" presStyleLbl="node1" presStyleIdx="0" presStyleCnt="4">
        <dgm:presLayoutVars>
          <dgm:bulletEnabled val="1"/>
        </dgm:presLayoutVars>
      </dgm:prSet>
      <dgm:spPr/>
    </dgm:pt>
    <dgm:pt modelId="{AAB6EE65-0455-4010-B4EA-EB61E12AD447}" type="pres">
      <dgm:prSet presAssocID="{6707D342-7083-42D5-9084-D06C9F9A1C50}" presName="childShp" presStyleLbl="bgAccFollowNode1" presStyleIdx="0" presStyleCnt="4">
        <dgm:presLayoutVars>
          <dgm:bulletEnabled val="1"/>
        </dgm:presLayoutVars>
      </dgm:prSet>
      <dgm:spPr>
        <a:prstGeom prst="roundRect">
          <a:avLst/>
        </a:prstGeom>
      </dgm:spPr>
    </dgm:pt>
    <dgm:pt modelId="{5DA4CA16-C5BB-4D8D-893E-CACC4481EF23}" type="pres">
      <dgm:prSet presAssocID="{ED5C8FDF-B504-41C8-BC07-2F64AF6E71BC}" presName="spacing" presStyleCnt="0"/>
      <dgm:spPr/>
    </dgm:pt>
    <dgm:pt modelId="{725BADD5-28AD-48C6-8C78-79ABC4F4C42C}" type="pres">
      <dgm:prSet presAssocID="{2BB7E4FE-99B5-4D91-A20D-F2445392642B}" presName="linNode" presStyleCnt="0"/>
      <dgm:spPr/>
    </dgm:pt>
    <dgm:pt modelId="{CC700F7D-8420-4600-A4E3-821B191A6D87}" type="pres">
      <dgm:prSet presAssocID="{2BB7E4FE-99B5-4D91-A20D-F2445392642B}" presName="parentShp" presStyleLbl="node1" presStyleIdx="1" presStyleCnt="4">
        <dgm:presLayoutVars>
          <dgm:bulletEnabled val="1"/>
        </dgm:presLayoutVars>
      </dgm:prSet>
      <dgm:spPr/>
    </dgm:pt>
    <dgm:pt modelId="{3BD53D43-C367-4256-96FA-F05A49F8F235}" type="pres">
      <dgm:prSet presAssocID="{2BB7E4FE-99B5-4D91-A20D-F2445392642B}" presName="childShp" presStyleLbl="bgAccFollowNode1" presStyleIdx="1" presStyleCnt="4">
        <dgm:presLayoutVars>
          <dgm:bulletEnabled val="1"/>
        </dgm:presLayoutVars>
      </dgm:prSet>
      <dgm:spPr>
        <a:prstGeom prst="roundRect">
          <a:avLst/>
        </a:prstGeom>
      </dgm:spPr>
    </dgm:pt>
    <dgm:pt modelId="{F22FF71F-867B-4BB5-BF9F-C2352D9E697D}" type="pres">
      <dgm:prSet presAssocID="{888ED2BF-3E2B-4C5F-A320-5E247044734E}" presName="spacing" presStyleCnt="0"/>
      <dgm:spPr/>
    </dgm:pt>
    <dgm:pt modelId="{F5A66D01-B74D-44FB-81A7-AEA143261F78}" type="pres">
      <dgm:prSet presAssocID="{3A141F53-2519-4510-ABBD-B2C11F4EC0B0}" presName="linNode" presStyleCnt="0"/>
      <dgm:spPr/>
    </dgm:pt>
    <dgm:pt modelId="{C59C6C20-B605-4513-A3BB-9F96AD6EF3C7}" type="pres">
      <dgm:prSet presAssocID="{3A141F53-2519-4510-ABBD-B2C11F4EC0B0}" presName="parentShp" presStyleLbl="node1" presStyleIdx="2" presStyleCnt="4">
        <dgm:presLayoutVars>
          <dgm:bulletEnabled val="1"/>
        </dgm:presLayoutVars>
      </dgm:prSet>
      <dgm:spPr/>
    </dgm:pt>
    <dgm:pt modelId="{D86379DB-0C55-4061-9140-E1725BC38956}" type="pres">
      <dgm:prSet presAssocID="{3A141F53-2519-4510-ABBD-B2C11F4EC0B0}" presName="childShp" presStyleLbl="bgAccFollowNode1" presStyleIdx="2" presStyleCnt="4">
        <dgm:presLayoutVars>
          <dgm:bulletEnabled val="1"/>
        </dgm:presLayoutVars>
      </dgm:prSet>
      <dgm:spPr>
        <a:prstGeom prst="roundRect">
          <a:avLst/>
        </a:prstGeom>
      </dgm:spPr>
    </dgm:pt>
    <dgm:pt modelId="{7C310506-6362-4BDE-8341-F10788ECD3B8}" type="pres">
      <dgm:prSet presAssocID="{0A96456C-0A2A-48C5-B49B-99B5234FF80C}" presName="spacing" presStyleCnt="0"/>
      <dgm:spPr/>
    </dgm:pt>
    <dgm:pt modelId="{3461EBE2-EECB-4F10-9D7C-27ACDDA5CA70}" type="pres">
      <dgm:prSet presAssocID="{7B97949F-C3CA-4688-A493-31CB4276A00C}" presName="linNode" presStyleCnt="0"/>
      <dgm:spPr/>
    </dgm:pt>
    <dgm:pt modelId="{807FE4F1-C03D-44D6-9F74-22E59B1B7B21}" type="pres">
      <dgm:prSet presAssocID="{7B97949F-C3CA-4688-A493-31CB4276A00C}" presName="parentShp" presStyleLbl="node1" presStyleIdx="3" presStyleCnt="4">
        <dgm:presLayoutVars>
          <dgm:bulletEnabled val="1"/>
        </dgm:presLayoutVars>
      </dgm:prSet>
      <dgm:spPr/>
    </dgm:pt>
    <dgm:pt modelId="{34E4B7ED-8383-4640-A7A1-FD8341EF7DD6}" type="pres">
      <dgm:prSet presAssocID="{7B97949F-C3CA-4688-A493-31CB4276A00C}" presName="childShp" presStyleLbl="bgAccFollowNode1" presStyleIdx="3" presStyleCnt="4">
        <dgm:presLayoutVars>
          <dgm:bulletEnabled val="1"/>
        </dgm:presLayoutVars>
      </dgm:prSet>
      <dgm:spPr>
        <a:prstGeom prst="roundRect">
          <a:avLst/>
        </a:prstGeom>
      </dgm:spPr>
    </dgm:pt>
  </dgm:ptLst>
  <dgm:cxnLst>
    <dgm:cxn modelId="{FC777D3E-098C-4741-81BC-1219431B1056}" type="presOf" srcId="{2BB7E4FE-99B5-4D91-A20D-F2445392642B}" destId="{CC700F7D-8420-4600-A4E3-821B191A6D87}" srcOrd="0" destOrd="0" presId="urn:microsoft.com/office/officeart/2005/8/layout/vList6"/>
    <dgm:cxn modelId="{C87BB160-A09F-4FEB-A706-A0FB91E7BA19}" type="presOf" srcId="{AA6C231C-F96A-49B8-8F18-FDA3520235DA}" destId="{3BD53D43-C367-4256-96FA-F05A49F8F235}" srcOrd="0" destOrd="0" presId="urn:microsoft.com/office/officeart/2005/8/layout/vList6"/>
    <dgm:cxn modelId="{D4E1646D-305B-449B-9869-E4E0DA507F11}" srcId="{E9061C47-9C0D-43C3-8157-6578E7D1BB8D}" destId="{6707D342-7083-42D5-9084-D06C9F9A1C50}" srcOrd="0" destOrd="0" parTransId="{DFB877CD-7DF1-4057-9821-E14F2E571624}" sibTransId="{ED5C8FDF-B504-41C8-BC07-2F64AF6E71BC}"/>
    <dgm:cxn modelId="{97A25B4E-CEC3-42B5-8761-D6905F7C5F18}" srcId="{E9061C47-9C0D-43C3-8157-6578E7D1BB8D}" destId="{7B97949F-C3CA-4688-A493-31CB4276A00C}" srcOrd="3" destOrd="0" parTransId="{AC2FC14E-B6C4-4BC1-AC3D-4744BEE4A198}" sibTransId="{590FC898-D910-46D1-A937-D2090584350E}"/>
    <dgm:cxn modelId="{9CE98D6E-D230-451D-BAE5-70959BBE4AAB}" type="presOf" srcId="{9AD632DA-9F72-4928-BD9B-5F042403526A}" destId="{AAB6EE65-0455-4010-B4EA-EB61E12AD447}" srcOrd="0" destOrd="0" presId="urn:microsoft.com/office/officeart/2005/8/layout/vList6"/>
    <dgm:cxn modelId="{0253076F-4004-4F92-895B-185AA32516F8}" srcId="{6707D342-7083-42D5-9084-D06C9F9A1C50}" destId="{9AD632DA-9F72-4928-BD9B-5F042403526A}" srcOrd="0" destOrd="0" parTransId="{6A31A523-2138-4D01-9A7E-251FA3989DDA}" sibTransId="{50644256-7C13-48D9-BA71-7F1D4AF906B4}"/>
    <dgm:cxn modelId="{83B9D954-8114-4423-9ADF-1692E4CF5BB7}" type="presOf" srcId="{6707D342-7083-42D5-9084-D06C9F9A1C50}" destId="{72EFB0A8-8E59-48CE-BFD7-9C9465EE6625}" srcOrd="0" destOrd="0" presId="urn:microsoft.com/office/officeart/2005/8/layout/vList6"/>
    <dgm:cxn modelId="{753F477A-58A2-411D-A18B-DCFBADD9CE42}" type="presOf" srcId="{B467B2BF-0505-4F99-A2FD-7290E6623B84}" destId="{D86379DB-0C55-4061-9140-E1725BC38956}" srcOrd="0" destOrd="0" presId="urn:microsoft.com/office/officeart/2005/8/layout/vList6"/>
    <dgm:cxn modelId="{C042B882-5B4D-4FFA-BC8C-B244EA2F809A}" srcId="{7B97949F-C3CA-4688-A493-31CB4276A00C}" destId="{34172680-25B9-484D-BCC3-BCD8DBEEA9EB}" srcOrd="0" destOrd="0" parTransId="{5047700F-8A59-488D-9BB7-4159E384F521}" sibTransId="{FA9A39CB-370A-4519-985E-A35084D43E50}"/>
    <dgm:cxn modelId="{90843584-73D0-4346-9133-D60FC3973F47}" srcId="{3A141F53-2519-4510-ABBD-B2C11F4EC0B0}" destId="{B467B2BF-0505-4F99-A2FD-7290E6623B84}" srcOrd="0" destOrd="0" parTransId="{37106CC9-085F-4D6D-9786-75FF1F649AD3}" sibTransId="{092D14FC-A806-416C-963C-BB9A3CDA2A7F}"/>
    <dgm:cxn modelId="{1CC26A85-F21A-4484-8045-AE72ADA7EDCD}" type="presOf" srcId="{34172680-25B9-484D-BCC3-BCD8DBEEA9EB}" destId="{34E4B7ED-8383-4640-A7A1-FD8341EF7DD6}" srcOrd="0" destOrd="0" presId="urn:microsoft.com/office/officeart/2005/8/layout/vList6"/>
    <dgm:cxn modelId="{20545D92-F385-41CB-9BAB-E5EE83ED8B76}" type="presOf" srcId="{3A141F53-2519-4510-ABBD-B2C11F4EC0B0}" destId="{C59C6C20-B605-4513-A3BB-9F96AD6EF3C7}" srcOrd="0" destOrd="0" presId="urn:microsoft.com/office/officeart/2005/8/layout/vList6"/>
    <dgm:cxn modelId="{666EBB9E-55F0-41EB-9BAB-6A41701C2F01}" type="presOf" srcId="{E9061C47-9C0D-43C3-8157-6578E7D1BB8D}" destId="{F7C9D787-E1EB-4821-9A6B-A845CC48D0B9}" srcOrd="0" destOrd="0" presId="urn:microsoft.com/office/officeart/2005/8/layout/vList6"/>
    <dgm:cxn modelId="{99514AAB-FC39-41EB-8BE1-E06CDFCFF519}" srcId="{E9061C47-9C0D-43C3-8157-6578E7D1BB8D}" destId="{3A141F53-2519-4510-ABBD-B2C11F4EC0B0}" srcOrd="2" destOrd="0" parTransId="{8D57FE23-C63D-4557-875B-846F0A2B1FE8}" sibTransId="{0A96456C-0A2A-48C5-B49B-99B5234FF80C}"/>
    <dgm:cxn modelId="{740BA6D8-3369-4111-B37C-BEB91291CCA1}" srcId="{2BB7E4FE-99B5-4D91-A20D-F2445392642B}" destId="{AA6C231C-F96A-49B8-8F18-FDA3520235DA}" srcOrd="0" destOrd="0" parTransId="{8AC6F139-2C20-466D-81AD-E7433A9DEC0B}" sibTransId="{4A2C66B5-C95D-4937-895B-799665400F42}"/>
    <dgm:cxn modelId="{8E97ECD8-92BA-4D13-8AC3-27A80A04FDAE}" type="presOf" srcId="{7B97949F-C3CA-4688-A493-31CB4276A00C}" destId="{807FE4F1-C03D-44D6-9F74-22E59B1B7B21}" srcOrd="0" destOrd="0" presId="urn:microsoft.com/office/officeart/2005/8/layout/vList6"/>
    <dgm:cxn modelId="{BF3CCCFB-9591-478C-9F42-96A16310C47F}" srcId="{E9061C47-9C0D-43C3-8157-6578E7D1BB8D}" destId="{2BB7E4FE-99B5-4D91-A20D-F2445392642B}" srcOrd="1" destOrd="0" parTransId="{0D67FFAE-3490-4C31-AF1F-D387C1F361B1}" sibTransId="{888ED2BF-3E2B-4C5F-A320-5E247044734E}"/>
    <dgm:cxn modelId="{29403EB6-64F2-4899-8D6F-16BC958A1F09}" type="presParOf" srcId="{F7C9D787-E1EB-4821-9A6B-A845CC48D0B9}" destId="{A0429C2A-072C-4050-9E45-337F5FBE4A4C}" srcOrd="0" destOrd="0" presId="urn:microsoft.com/office/officeart/2005/8/layout/vList6"/>
    <dgm:cxn modelId="{90D66BEC-0A22-49AF-B66D-6029C220A01A}" type="presParOf" srcId="{A0429C2A-072C-4050-9E45-337F5FBE4A4C}" destId="{72EFB0A8-8E59-48CE-BFD7-9C9465EE6625}" srcOrd="0" destOrd="0" presId="urn:microsoft.com/office/officeart/2005/8/layout/vList6"/>
    <dgm:cxn modelId="{69F2A785-BF6F-4F6D-AC58-15AAD21EF9F1}" type="presParOf" srcId="{A0429C2A-072C-4050-9E45-337F5FBE4A4C}" destId="{AAB6EE65-0455-4010-B4EA-EB61E12AD447}" srcOrd="1" destOrd="0" presId="urn:microsoft.com/office/officeart/2005/8/layout/vList6"/>
    <dgm:cxn modelId="{C5A7211C-F1EA-4FFB-8373-F5EE4783CF60}" type="presParOf" srcId="{F7C9D787-E1EB-4821-9A6B-A845CC48D0B9}" destId="{5DA4CA16-C5BB-4D8D-893E-CACC4481EF23}" srcOrd="1" destOrd="0" presId="urn:microsoft.com/office/officeart/2005/8/layout/vList6"/>
    <dgm:cxn modelId="{02CE83E6-8732-4181-8BB7-C2C796F70B17}" type="presParOf" srcId="{F7C9D787-E1EB-4821-9A6B-A845CC48D0B9}" destId="{725BADD5-28AD-48C6-8C78-79ABC4F4C42C}" srcOrd="2" destOrd="0" presId="urn:microsoft.com/office/officeart/2005/8/layout/vList6"/>
    <dgm:cxn modelId="{89069F58-794C-4F38-AB96-FFD95BBD9922}" type="presParOf" srcId="{725BADD5-28AD-48C6-8C78-79ABC4F4C42C}" destId="{CC700F7D-8420-4600-A4E3-821B191A6D87}" srcOrd="0" destOrd="0" presId="urn:microsoft.com/office/officeart/2005/8/layout/vList6"/>
    <dgm:cxn modelId="{F6C3D9F5-2472-4EAB-99EE-21B147B53F3D}" type="presParOf" srcId="{725BADD5-28AD-48C6-8C78-79ABC4F4C42C}" destId="{3BD53D43-C367-4256-96FA-F05A49F8F235}" srcOrd="1" destOrd="0" presId="urn:microsoft.com/office/officeart/2005/8/layout/vList6"/>
    <dgm:cxn modelId="{1D00E663-F40F-4EF1-A1C8-8F84496265B6}" type="presParOf" srcId="{F7C9D787-E1EB-4821-9A6B-A845CC48D0B9}" destId="{F22FF71F-867B-4BB5-BF9F-C2352D9E697D}" srcOrd="3" destOrd="0" presId="urn:microsoft.com/office/officeart/2005/8/layout/vList6"/>
    <dgm:cxn modelId="{1F894E26-D4A8-477F-BD32-29807E587990}" type="presParOf" srcId="{F7C9D787-E1EB-4821-9A6B-A845CC48D0B9}" destId="{F5A66D01-B74D-44FB-81A7-AEA143261F78}" srcOrd="4" destOrd="0" presId="urn:microsoft.com/office/officeart/2005/8/layout/vList6"/>
    <dgm:cxn modelId="{89E1DE60-1534-407D-AEB9-5BF397160953}" type="presParOf" srcId="{F5A66D01-B74D-44FB-81A7-AEA143261F78}" destId="{C59C6C20-B605-4513-A3BB-9F96AD6EF3C7}" srcOrd="0" destOrd="0" presId="urn:microsoft.com/office/officeart/2005/8/layout/vList6"/>
    <dgm:cxn modelId="{93D01298-03C6-488D-B8A2-B9DF62A162B5}" type="presParOf" srcId="{F5A66D01-B74D-44FB-81A7-AEA143261F78}" destId="{D86379DB-0C55-4061-9140-E1725BC38956}" srcOrd="1" destOrd="0" presId="urn:microsoft.com/office/officeart/2005/8/layout/vList6"/>
    <dgm:cxn modelId="{F34DD918-AD69-467A-8E15-E900CC2EA0B7}" type="presParOf" srcId="{F7C9D787-E1EB-4821-9A6B-A845CC48D0B9}" destId="{7C310506-6362-4BDE-8341-F10788ECD3B8}" srcOrd="5" destOrd="0" presId="urn:microsoft.com/office/officeart/2005/8/layout/vList6"/>
    <dgm:cxn modelId="{8B60A1F3-3660-485B-8833-CD3CA65A847A}" type="presParOf" srcId="{F7C9D787-E1EB-4821-9A6B-A845CC48D0B9}" destId="{3461EBE2-EECB-4F10-9D7C-27ACDDA5CA70}" srcOrd="6" destOrd="0" presId="urn:microsoft.com/office/officeart/2005/8/layout/vList6"/>
    <dgm:cxn modelId="{60065B33-6195-4BC4-B202-E3F113C912F3}" type="presParOf" srcId="{3461EBE2-EECB-4F10-9D7C-27ACDDA5CA70}" destId="{807FE4F1-C03D-44D6-9F74-22E59B1B7B21}" srcOrd="0" destOrd="0" presId="urn:microsoft.com/office/officeart/2005/8/layout/vList6"/>
    <dgm:cxn modelId="{D35B3309-291D-4605-BB1E-E9024FDABA04}" type="presParOf" srcId="{3461EBE2-EECB-4F10-9D7C-27ACDDA5CA70}" destId="{34E4B7ED-8383-4640-A7A1-FD8341EF7DD6}"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54E0F94-6D63-47DC-B07A-A93A127F1B57}" type="doc">
      <dgm:prSet loTypeId="urn:microsoft.com/office/officeart/2008/layout/VerticalCurvedList" loCatId="list" qsTypeId="urn:microsoft.com/office/officeart/2005/8/quickstyle/simple1" qsCatId="simple" csTypeId="urn:microsoft.com/office/officeart/2005/8/colors/colorful4" csCatId="colorful" phldr="1"/>
      <dgm:spPr/>
      <dgm:t>
        <a:bodyPr/>
        <a:lstStyle/>
        <a:p>
          <a:endParaRPr lang="es-NI"/>
        </a:p>
      </dgm:t>
    </dgm:pt>
    <dgm:pt modelId="{937B4F1E-004B-415F-8DA3-0E3FD9E0127F}">
      <dgm:prSet phldrT="[Texto]" custT="1"/>
      <dgm:spPr/>
      <dgm:t>
        <a:bodyPr/>
        <a:lstStyle/>
        <a:p>
          <a:pPr>
            <a:lnSpc>
              <a:spcPct val="150000"/>
            </a:lnSpc>
          </a:pPr>
          <a:r>
            <a:rPr lang="es-NI" sz="1800" b="1">
              <a:solidFill>
                <a:schemeClr val="tx1"/>
              </a:solidFill>
              <a:latin typeface="Arial" panose="020B0604020202020204" pitchFamily="34" charset="0"/>
              <a:cs typeface="Arial" panose="020B0604020202020204" pitchFamily="34" charset="0"/>
            </a:rPr>
            <a:t>Paradigma de investigación</a:t>
          </a:r>
          <a:endParaRPr lang="es-NI" sz="1800" b="1" dirty="0">
            <a:solidFill>
              <a:schemeClr val="tx1"/>
            </a:solidFill>
            <a:latin typeface="Arial" panose="020B0604020202020204" pitchFamily="34" charset="0"/>
            <a:cs typeface="Arial" panose="020B0604020202020204" pitchFamily="34" charset="0"/>
          </a:endParaRPr>
        </a:p>
      </dgm:t>
    </dgm:pt>
    <dgm:pt modelId="{F6B0B087-8A1C-4E58-BB23-90721D5A48EA}" type="parTrans" cxnId="{F0359FFC-77E2-42B2-8D19-793B61B5008C}">
      <dgm:prSet/>
      <dgm:spPr/>
      <dgm:t>
        <a:bodyPr/>
        <a:lstStyle/>
        <a:p>
          <a:pPr>
            <a:lnSpc>
              <a:spcPct val="150000"/>
            </a:lnSpc>
          </a:pPr>
          <a:endParaRPr lang="es-NI" sz="1800">
            <a:solidFill>
              <a:schemeClr val="tx1"/>
            </a:solidFill>
            <a:latin typeface="Arial" panose="020B0604020202020204" pitchFamily="34" charset="0"/>
            <a:cs typeface="Arial" panose="020B0604020202020204" pitchFamily="34" charset="0"/>
          </a:endParaRPr>
        </a:p>
      </dgm:t>
    </dgm:pt>
    <dgm:pt modelId="{A1C3121B-1D8D-4DC9-9F93-BF659D37CCD2}" type="sibTrans" cxnId="{F0359FFC-77E2-42B2-8D19-793B61B5008C}">
      <dgm:prSet custT="1"/>
      <dgm:spPr/>
      <dgm:t>
        <a:bodyPr/>
        <a:lstStyle/>
        <a:p>
          <a:pPr>
            <a:lnSpc>
              <a:spcPct val="150000"/>
            </a:lnSpc>
          </a:pPr>
          <a:endParaRPr lang="es-NI" sz="1800">
            <a:solidFill>
              <a:schemeClr val="tx1"/>
            </a:solidFill>
            <a:latin typeface="Arial" panose="020B0604020202020204" pitchFamily="34" charset="0"/>
            <a:cs typeface="Arial" panose="020B0604020202020204" pitchFamily="34" charset="0"/>
          </a:endParaRPr>
        </a:p>
      </dgm:t>
    </dgm:pt>
    <dgm:pt modelId="{88B82708-A443-4448-83CD-200870D19549}">
      <dgm:prSet phldrT="[Texto]" custT="1"/>
      <dgm:spPr/>
      <dgm:t>
        <a:bodyPr/>
        <a:lstStyle/>
        <a:p>
          <a:pPr>
            <a:lnSpc>
              <a:spcPct val="150000"/>
            </a:lnSpc>
          </a:pPr>
          <a:r>
            <a:rPr lang="es-NI" sz="1800">
              <a:solidFill>
                <a:schemeClr val="tx1"/>
              </a:solidFill>
              <a:latin typeface="Arial" panose="020B0604020202020204" pitchFamily="34" charset="0"/>
              <a:cs typeface="Arial" panose="020B0604020202020204" pitchFamily="34" charset="0"/>
            </a:rPr>
            <a:t>Cualitativo</a:t>
          </a:r>
          <a:endParaRPr lang="es-NI" sz="1800" dirty="0">
            <a:solidFill>
              <a:schemeClr val="tx1"/>
            </a:solidFill>
            <a:latin typeface="Arial" panose="020B0604020202020204" pitchFamily="34" charset="0"/>
            <a:cs typeface="Arial" panose="020B0604020202020204" pitchFamily="34" charset="0"/>
          </a:endParaRPr>
        </a:p>
      </dgm:t>
    </dgm:pt>
    <dgm:pt modelId="{E010D345-9158-4EF8-BD74-F79A82EB9548}" type="parTrans" cxnId="{29501AE0-374D-4EC4-9ABD-A592D04CEFE0}">
      <dgm:prSet/>
      <dgm:spPr/>
      <dgm:t>
        <a:bodyPr/>
        <a:lstStyle/>
        <a:p>
          <a:pPr>
            <a:lnSpc>
              <a:spcPct val="150000"/>
            </a:lnSpc>
          </a:pPr>
          <a:endParaRPr lang="es-NI" sz="1800">
            <a:solidFill>
              <a:schemeClr val="tx1"/>
            </a:solidFill>
            <a:latin typeface="Arial" panose="020B0604020202020204" pitchFamily="34" charset="0"/>
            <a:cs typeface="Arial" panose="020B0604020202020204" pitchFamily="34" charset="0"/>
          </a:endParaRPr>
        </a:p>
      </dgm:t>
    </dgm:pt>
    <dgm:pt modelId="{D0BD2ADF-CB18-4CAB-AD39-180A1028622A}" type="sibTrans" cxnId="{29501AE0-374D-4EC4-9ABD-A592D04CEFE0}">
      <dgm:prSet/>
      <dgm:spPr/>
      <dgm:t>
        <a:bodyPr/>
        <a:lstStyle/>
        <a:p>
          <a:pPr>
            <a:lnSpc>
              <a:spcPct val="150000"/>
            </a:lnSpc>
          </a:pPr>
          <a:endParaRPr lang="es-NI" sz="1800">
            <a:solidFill>
              <a:schemeClr val="tx1"/>
            </a:solidFill>
            <a:latin typeface="Arial" panose="020B0604020202020204" pitchFamily="34" charset="0"/>
            <a:cs typeface="Arial" panose="020B0604020202020204" pitchFamily="34" charset="0"/>
          </a:endParaRPr>
        </a:p>
      </dgm:t>
    </dgm:pt>
    <dgm:pt modelId="{8CB6CC1B-8273-450C-B407-67EE8B05DD55}">
      <dgm:prSet phldrT="[Texto]" custT="1"/>
      <dgm:spPr/>
      <dgm:t>
        <a:bodyPr/>
        <a:lstStyle/>
        <a:p>
          <a:pPr>
            <a:lnSpc>
              <a:spcPct val="150000"/>
            </a:lnSpc>
          </a:pPr>
          <a:r>
            <a:rPr lang="es-NI" sz="1800" b="1">
              <a:solidFill>
                <a:schemeClr val="tx1"/>
              </a:solidFill>
              <a:latin typeface="Arial" panose="020B0604020202020204" pitchFamily="34" charset="0"/>
              <a:cs typeface="Arial" panose="020B0604020202020204" pitchFamily="34" charset="0"/>
            </a:rPr>
            <a:t>Paradigma educativo</a:t>
          </a:r>
          <a:endParaRPr lang="es-NI" sz="1800" b="1" dirty="0">
            <a:solidFill>
              <a:schemeClr val="tx1"/>
            </a:solidFill>
            <a:latin typeface="Arial" panose="020B0604020202020204" pitchFamily="34" charset="0"/>
            <a:cs typeface="Arial" panose="020B0604020202020204" pitchFamily="34" charset="0"/>
          </a:endParaRPr>
        </a:p>
      </dgm:t>
    </dgm:pt>
    <dgm:pt modelId="{47094A1A-E7DE-4704-A5FA-2C830516672B}" type="parTrans" cxnId="{FB0DD78B-E70B-4DF3-9272-17B38CB89502}">
      <dgm:prSet/>
      <dgm:spPr/>
      <dgm:t>
        <a:bodyPr/>
        <a:lstStyle/>
        <a:p>
          <a:pPr>
            <a:lnSpc>
              <a:spcPct val="150000"/>
            </a:lnSpc>
          </a:pPr>
          <a:endParaRPr lang="es-NI" sz="1800">
            <a:solidFill>
              <a:schemeClr val="tx1"/>
            </a:solidFill>
            <a:latin typeface="Arial" panose="020B0604020202020204" pitchFamily="34" charset="0"/>
            <a:cs typeface="Arial" panose="020B0604020202020204" pitchFamily="34" charset="0"/>
          </a:endParaRPr>
        </a:p>
      </dgm:t>
    </dgm:pt>
    <dgm:pt modelId="{BC84071B-FE11-4593-AC12-7F2B25E72FA7}" type="sibTrans" cxnId="{FB0DD78B-E70B-4DF3-9272-17B38CB89502}">
      <dgm:prSet custT="1"/>
      <dgm:spPr/>
      <dgm:t>
        <a:bodyPr/>
        <a:lstStyle/>
        <a:p>
          <a:pPr>
            <a:lnSpc>
              <a:spcPct val="150000"/>
            </a:lnSpc>
          </a:pPr>
          <a:endParaRPr lang="es-NI" sz="1800">
            <a:solidFill>
              <a:schemeClr val="tx1"/>
            </a:solidFill>
            <a:latin typeface="Arial" panose="020B0604020202020204" pitchFamily="34" charset="0"/>
            <a:cs typeface="Arial" panose="020B0604020202020204" pitchFamily="34" charset="0"/>
          </a:endParaRPr>
        </a:p>
      </dgm:t>
    </dgm:pt>
    <dgm:pt modelId="{16E7E341-8D2C-443A-8FCF-75F709351FFF}">
      <dgm:prSet phldrT="[Texto]" custT="1"/>
      <dgm:spPr/>
      <dgm:t>
        <a:bodyPr/>
        <a:lstStyle/>
        <a:p>
          <a:pPr>
            <a:lnSpc>
              <a:spcPct val="150000"/>
            </a:lnSpc>
          </a:pPr>
          <a:r>
            <a:rPr lang="es-NI" sz="1800">
              <a:solidFill>
                <a:schemeClr val="tx1"/>
              </a:solidFill>
              <a:latin typeface="Arial" panose="020B0604020202020204" pitchFamily="34" charset="0"/>
              <a:cs typeface="Arial" panose="020B0604020202020204" pitchFamily="34" charset="0"/>
            </a:rPr>
            <a:t>Sociocrítico</a:t>
          </a:r>
          <a:endParaRPr lang="es-NI" sz="1800" dirty="0">
            <a:solidFill>
              <a:schemeClr val="tx1"/>
            </a:solidFill>
            <a:latin typeface="Arial" panose="020B0604020202020204" pitchFamily="34" charset="0"/>
            <a:cs typeface="Arial" panose="020B0604020202020204" pitchFamily="34" charset="0"/>
          </a:endParaRPr>
        </a:p>
      </dgm:t>
    </dgm:pt>
    <dgm:pt modelId="{D3A5F231-CCF7-4EAF-B385-54BE4C962792}" type="parTrans" cxnId="{28AF9CBF-65FD-4987-8228-4766BD07AB53}">
      <dgm:prSet/>
      <dgm:spPr/>
      <dgm:t>
        <a:bodyPr/>
        <a:lstStyle/>
        <a:p>
          <a:pPr>
            <a:lnSpc>
              <a:spcPct val="150000"/>
            </a:lnSpc>
          </a:pPr>
          <a:endParaRPr lang="es-NI" sz="1800">
            <a:solidFill>
              <a:schemeClr val="tx1"/>
            </a:solidFill>
            <a:latin typeface="Arial" panose="020B0604020202020204" pitchFamily="34" charset="0"/>
            <a:cs typeface="Arial" panose="020B0604020202020204" pitchFamily="34" charset="0"/>
          </a:endParaRPr>
        </a:p>
      </dgm:t>
    </dgm:pt>
    <dgm:pt modelId="{784FF61A-15B0-4A2C-9C33-07ED1CD2D3F1}" type="sibTrans" cxnId="{28AF9CBF-65FD-4987-8228-4766BD07AB53}">
      <dgm:prSet/>
      <dgm:spPr/>
      <dgm:t>
        <a:bodyPr/>
        <a:lstStyle/>
        <a:p>
          <a:pPr>
            <a:lnSpc>
              <a:spcPct val="150000"/>
            </a:lnSpc>
          </a:pPr>
          <a:endParaRPr lang="es-NI" sz="1800">
            <a:solidFill>
              <a:schemeClr val="tx1"/>
            </a:solidFill>
            <a:latin typeface="Arial" panose="020B0604020202020204" pitchFamily="34" charset="0"/>
            <a:cs typeface="Arial" panose="020B0604020202020204" pitchFamily="34" charset="0"/>
          </a:endParaRPr>
        </a:p>
      </dgm:t>
    </dgm:pt>
    <dgm:pt modelId="{30A596B9-CCAD-470F-8D89-74827DCF8709}">
      <dgm:prSet phldrT="[Texto]" custT="1"/>
      <dgm:spPr/>
      <dgm:t>
        <a:bodyPr/>
        <a:lstStyle/>
        <a:p>
          <a:pPr>
            <a:lnSpc>
              <a:spcPct val="150000"/>
            </a:lnSpc>
          </a:pPr>
          <a:r>
            <a:rPr lang="es-NI" sz="1800" b="1">
              <a:solidFill>
                <a:schemeClr val="tx1"/>
              </a:solidFill>
              <a:latin typeface="Arial" panose="020B0604020202020204" pitchFamily="34" charset="0"/>
              <a:cs typeface="Arial" panose="020B0604020202020204" pitchFamily="34" charset="0"/>
            </a:rPr>
            <a:t>Técnica de investigación</a:t>
          </a:r>
          <a:endParaRPr lang="es-NI" sz="1800" b="1" dirty="0">
            <a:solidFill>
              <a:schemeClr val="tx1"/>
            </a:solidFill>
            <a:latin typeface="Arial" panose="020B0604020202020204" pitchFamily="34" charset="0"/>
            <a:cs typeface="Arial" panose="020B0604020202020204" pitchFamily="34" charset="0"/>
          </a:endParaRPr>
        </a:p>
      </dgm:t>
    </dgm:pt>
    <dgm:pt modelId="{672EAF94-B819-4137-90C9-A47E90BB6977}" type="parTrans" cxnId="{F4C318C8-3229-411B-A76B-B0A3DFD669B6}">
      <dgm:prSet/>
      <dgm:spPr/>
      <dgm:t>
        <a:bodyPr/>
        <a:lstStyle/>
        <a:p>
          <a:pPr>
            <a:lnSpc>
              <a:spcPct val="150000"/>
            </a:lnSpc>
          </a:pPr>
          <a:endParaRPr lang="es-NI" sz="1800">
            <a:solidFill>
              <a:schemeClr val="tx1"/>
            </a:solidFill>
            <a:latin typeface="Arial" panose="020B0604020202020204" pitchFamily="34" charset="0"/>
            <a:cs typeface="Arial" panose="020B0604020202020204" pitchFamily="34" charset="0"/>
          </a:endParaRPr>
        </a:p>
      </dgm:t>
    </dgm:pt>
    <dgm:pt modelId="{0ED0C5D9-F0E6-4E94-8B99-FC20C7069B75}" type="sibTrans" cxnId="{F4C318C8-3229-411B-A76B-B0A3DFD669B6}">
      <dgm:prSet custT="1"/>
      <dgm:spPr/>
      <dgm:t>
        <a:bodyPr/>
        <a:lstStyle/>
        <a:p>
          <a:pPr>
            <a:lnSpc>
              <a:spcPct val="150000"/>
            </a:lnSpc>
          </a:pPr>
          <a:endParaRPr lang="es-NI" sz="1800">
            <a:solidFill>
              <a:schemeClr val="tx1"/>
            </a:solidFill>
            <a:latin typeface="Arial" panose="020B0604020202020204" pitchFamily="34" charset="0"/>
            <a:cs typeface="Arial" panose="020B0604020202020204" pitchFamily="34" charset="0"/>
          </a:endParaRPr>
        </a:p>
      </dgm:t>
    </dgm:pt>
    <dgm:pt modelId="{12EB4109-58F4-4036-92EB-7F903E672F03}">
      <dgm:prSet phldrT="[Texto]" custT="1"/>
      <dgm:spPr/>
      <dgm:t>
        <a:bodyPr/>
        <a:lstStyle/>
        <a:p>
          <a:pPr>
            <a:lnSpc>
              <a:spcPct val="150000"/>
            </a:lnSpc>
          </a:pPr>
          <a:r>
            <a:rPr lang="es-NI" sz="1800">
              <a:solidFill>
                <a:schemeClr val="tx1"/>
              </a:solidFill>
              <a:latin typeface="Arial" panose="020B0604020202020204" pitchFamily="34" charset="0"/>
              <a:cs typeface="Arial" panose="020B0604020202020204" pitchFamily="34" charset="0"/>
            </a:rPr>
            <a:t>Entrevista semiestructura</a:t>
          </a:r>
          <a:endParaRPr lang="es-NI" sz="1800" dirty="0">
            <a:solidFill>
              <a:schemeClr val="tx1"/>
            </a:solidFill>
            <a:latin typeface="Arial" panose="020B0604020202020204" pitchFamily="34" charset="0"/>
            <a:cs typeface="Arial" panose="020B0604020202020204" pitchFamily="34" charset="0"/>
          </a:endParaRPr>
        </a:p>
      </dgm:t>
    </dgm:pt>
    <dgm:pt modelId="{CE5128C1-A194-4AE3-AB8E-35D272BA9A3B}" type="parTrans" cxnId="{90E72D52-91E7-4053-94FC-8FF4958090A8}">
      <dgm:prSet/>
      <dgm:spPr/>
      <dgm:t>
        <a:bodyPr/>
        <a:lstStyle/>
        <a:p>
          <a:pPr>
            <a:lnSpc>
              <a:spcPct val="150000"/>
            </a:lnSpc>
          </a:pPr>
          <a:endParaRPr lang="es-NI" sz="1800">
            <a:solidFill>
              <a:schemeClr val="tx1"/>
            </a:solidFill>
            <a:latin typeface="Arial" panose="020B0604020202020204" pitchFamily="34" charset="0"/>
            <a:cs typeface="Arial" panose="020B0604020202020204" pitchFamily="34" charset="0"/>
          </a:endParaRPr>
        </a:p>
      </dgm:t>
    </dgm:pt>
    <dgm:pt modelId="{42A4F7AB-361D-450C-B093-1575C4A42BF0}" type="sibTrans" cxnId="{90E72D52-91E7-4053-94FC-8FF4958090A8}">
      <dgm:prSet/>
      <dgm:spPr/>
      <dgm:t>
        <a:bodyPr/>
        <a:lstStyle/>
        <a:p>
          <a:pPr>
            <a:lnSpc>
              <a:spcPct val="150000"/>
            </a:lnSpc>
          </a:pPr>
          <a:endParaRPr lang="es-NI" sz="1800">
            <a:solidFill>
              <a:schemeClr val="tx1"/>
            </a:solidFill>
            <a:latin typeface="Arial" panose="020B0604020202020204" pitchFamily="34" charset="0"/>
            <a:cs typeface="Arial" panose="020B0604020202020204" pitchFamily="34" charset="0"/>
          </a:endParaRPr>
        </a:p>
      </dgm:t>
    </dgm:pt>
    <dgm:pt modelId="{59EEFBC2-C464-4A24-97A4-69119722B9BB}">
      <dgm:prSet phldrT="[Texto]" custT="1"/>
      <dgm:spPr/>
      <dgm:t>
        <a:bodyPr/>
        <a:lstStyle/>
        <a:p>
          <a:pPr>
            <a:lnSpc>
              <a:spcPct val="150000"/>
            </a:lnSpc>
          </a:pPr>
          <a:r>
            <a:rPr lang="es-NI" sz="1800" b="1">
              <a:solidFill>
                <a:schemeClr val="tx1"/>
              </a:solidFill>
              <a:latin typeface="Arial" panose="020B0604020202020204" pitchFamily="34" charset="0"/>
              <a:cs typeface="Arial" panose="020B0604020202020204" pitchFamily="34" charset="0"/>
            </a:rPr>
            <a:t>Instrumento de recolección de información</a:t>
          </a:r>
          <a:endParaRPr lang="es-NI" sz="1800" b="1" dirty="0">
            <a:solidFill>
              <a:schemeClr val="tx1"/>
            </a:solidFill>
            <a:latin typeface="Arial" panose="020B0604020202020204" pitchFamily="34" charset="0"/>
            <a:cs typeface="Arial" panose="020B0604020202020204" pitchFamily="34" charset="0"/>
          </a:endParaRPr>
        </a:p>
      </dgm:t>
    </dgm:pt>
    <dgm:pt modelId="{6647A6E8-C1E0-48C2-9C7A-A7B734CC8D40}" type="parTrans" cxnId="{07297D7F-4FC6-415D-813E-4115F0770CAA}">
      <dgm:prSet/>
      <dgm:spPr/>
      <dgm:t>
        <a:bodyPr/>
        <a:lstStyle/>
        <a:p>
          <a:pPr>
            <a:lnSpc>
              <a:spcPct val="150000"/>
            </a:lnSpc>
          </a:pPr>
          <a:endParaRPr lang="es-NI" sz="1800">
            <a:solidFill>
              <a:schemeClr val="tx1"/>
            </a:solidFill>
            <a:latin typeface="Arial" panose="020B0604020202020204" pitchFamily="34" charset="0"/>
            <a:cs typeface="Arial" panose="020B0604020202020204" pitchFamily="34" charset="0"/>
          </a:endParaRPr>
        </a:p>
      </dgm:t>
    </dgm:pt>
    <dgm:pt modelId="{FED059D3-0430-42A1-A1D8-C94AFDA5DC6A}" type="sibTrans" cxnId="{07297D7F-4FC6-415D-813E-4115F0770CAA}">
      <dgm:prSet/>
      <dgm:spPr/>
      <dgm:t>
        <a:bodyPr/>
        <a:lstStyle/>
        <a:p>
          <a:pPr>
            <a:lnSpc>
              <a:spcPct val="150000"/>
            </a:lnSpc>
          </a:pPr>
          <a:endParaRPr lang="es-NI" sz="1800">
            <a:solidFill>
              <a:schemeClr val="tx1"/>
            </a:solidFill>
            <a:latin typeface="Arial" panose="020B0604020202020204" pitchFamily="34" charset="0"/>
            <a:cs typeface="Arial" panose="020B0604020202020204" pitchFamily="34" charset="0"/>
          </a:endParaRPr>
        </a:p>
      </dgm:t>
    </dgm:pt>
    <dgm:pt modelId="{B8AAFE94-BE1A-4DBF-AF2B-D4F628487C68}">
      <dgm:prSet phldrT="[Texto]" custT="1"/>
      <dgm:spPr/>
      <dgm:t>
        <a:bodyPr/>
        <a:lstStyle/>
        <a:p>
          <a:pPr>
            <a:lnSpc>
              <a:spcPct val="150000"/>
            </a:lnSpc>
          </a:pPr>
          <a:r>
            <a:rPr lang="es-NI" sz="1800">
              <a:solidFill>
                <a:schemeClr val="tx1"/>
              </a:solidFill>
              <a:latin typeface="Arial" panose="020B0604020202020204" pitchFamily="34" charset="0"/>
              <a:cs typeface="Arial" panose="020B0604020202020204" pitchFamily="34" charset="0"/>
            </a:rPr>
            <a:t>Cuestionario de preguntas abiertas</a:t>
          </a:r>
          <a:endParaRPr lang="es-NI" sz="1800" dirty="0">
            <a:solidFill>
              <a:schemeClr val="tx1"/>
            </a:solidFill>
            <a:latin typeface="Arial" panose="020B0604020202020204" pitchFamily="34" charset="0"/>
            <a:cs typeface="Arial" panose="020B0604020202020204" pitchFamily="34" charset="0"/>
          </a:endParaRPr>
        </a:p>
      </dgm:t>
    </dgm:pt>
    <dgm:pt modelId="{184EE021-6D49-4C95-A08B-3CA8CCDB5523}" type="parTrans" cxnId="{527E9060-AAA2-4B2D-AF0A-6D6D3843524A}">
      <dgm:prSet/>
      <dgm:spPr/>
      <dgm:t>
        <a:bodyPr/>
        <a:lstStyle/>
        <a:p>
          <a:pPr>
            <a:lnSpc>
              <a:spcPct val="150000"/>
            </a:lnSpc>
          </a:pPr>
          <a:endParaRPr lang="es-NI" sz="1800">
            <a:solidFill>
              <a:schemeClr val="tx1"/>
            </a:solidFill>
            <a:latin typeface="Arial" panose="020B0604020202020204" pitchFamily="34" charset="0"/>
            <a:cs typeface="Arial" panose="020B0604020202020204" pitchFamily="34" charset="0"/>
          </a:endParaRPr>
        </a:p>
      </dgm:t>
    </dgm:pt>
    <dgm:pt modelId="{9EEC355E-AE47-4492-B289-C16CDA92E248}" type="sibTrans" cxnId="{527E9060-AAA2-4B2D-AF0A-6D6D3843524A}">
      <dgm:prSet/>
      <dgm:spPr/>
      <dgm:t>
        <a:bodyPr/>
        <a:lstStyle/>
        <a:p>
          <a:pPr>
            <a:lnSpc>
              <a:spcPct val="150000"/>
            </a:lnSpc>
          </a:pPr>
          <a:endParaRPr lang="es-NI" sz="1800">
            <a:solidFill>
              <a:schemeClr val="tx1"/>
            </a:solidFill>
            <a:latin typeface="Arial" panose="020B0604020202020204" pitchFamily="34" charset="0"/>
            <a:cs typeface="Arial" panose="020B0604020202020204" pitchFamily="34" charset="0"/>
          </a:endParaRPr>
        </a:p>
      </dgm:t>
    </dgm:pt>
    <dgm:pt modelId="{C08F1CEF-5DA5-4415-A02B-02A2D8664BCA}">
      <dgm:prSet phldrT="[Texto]" custT="1"/>
      <dgm:spPr/>
      <dgm:t>
        <a:bodyPr/>
        <a:lstStyle/>
        <a:p>
          <a:pPr>
            <a:lnSpc>
              <a:spcPct val="150000"/>
            </a:lnSpc>
          </a:pPr>
          <a:r>
            <a:rPr lang="es-NI" sz="1800">
              <a:solidFill>
                <a:schemeClr val="tx1"/>
              </a:solidFill>
              <a:latin typeface="Arial" panose="020B0604020202020204" pitchFamily="34" charset="0"/>
              <a:cs typeface="Arial" panose="020B0604020202020204" pitchFamily="34" charset="0"/>
            </a:rPr>
            <a:t>De expertos</a:t>
          </a:r>
          <a:endParaRPr lang="es-NI" sz="1800" dirty="0">
            <a:solidFill>
              <a:schemeClr val="tx1"/>
            </a:solidFill>
            <a:latin typeface="Arial" panose="020B0604020202020204" pitchFamily="34" charset="0"/>
            <a:cs typeface="Arial" panose="020B0604020202020204" pitchFamily="34" charset="0"/>
          </a:endParaRPr>
        </a:p>
      </dgm:t>
    </dgm:pt>
    <dgm:pt modelId="{4F402FCD-AD13-4C99-8EED-64870CB5866F}" type="parTrans" cxnId="{51C48F09-901A-4BA6-B97B-56B15DADAB42}">
      <dgm:prSet/>
      <dgm:spPr/>
      <dgm:t>
        <a:bodyPr/>
        <a:lstStyle/>
        <a:p>
          <a:pPr>
            <a:lnSpc>
              <a:spcPct val="150000"/>
            </a:lnSpc>
          </a:pPr>
          <a:endParaRPr lang="es-NI" sz="1800">
            <a:solidFill>
              <a:schemeClr val="tx1"/>
            </a:solidFill>
            <a:latin typeface="Arial" panose="020B0604020202020204" pitchFamily="34" charset="0"/>
            <a:cs typeface="Arial" panose="020B0604020202020204" pitchFamily="34" charset="0"/>
          </a:endParaRPr>
        </a:p>
      </dgm:t>
    </dgm:pt>
    <dgm:pt modelId="{AA8B68E8-5293-483E-82E3-721928CD86F6}" type="sibTrans" cxnId="{51C48F09-901A-4BA6-B97B-56B15DADAB42}">
      <dgm:prSet/>
      <dgm:spPr/>
      <dgm:t>
        <a:bodyPr/>
        <a:lstStyle/>
        <a:p>
          <a:pPr>
            <a:lnSpc>
              <a:spcPct val="150000"/>
            </a:lnSpc>
          </a:pPr>
          <a:endParaRPr lang="es-NI" sz="1800">
            <a:solidFill>
              <a:schemeClr val="tx1"/>
            </a:solidFill>
            <a:latin typeface="Arial" panose="020B0604020202020204" pitchFamily="34" charset="0"/>
            <a:cs typeface="Arial" panose="020B0604020202020204" pitchFamily="34" charset="0"/>
          </a:endParaRPr>
        </a:p>
      </dgm:t>
    </dgm:pt>
    <dgm:pt modelId="{110D2286-930F-4A3B-AAF6-21F0D516437E}">
      <dgm:prSet phldrT="[Texto]" custT="1"/>
      <dgm:spPr/>
      <dgm:t>
        <a:bodyPr/>
        <a:lstStyle/>
        <a:p>
          <a:pPr>
            <a:lnSpc>
              <a:spcPct val="150000"/>
            </a:lnSpc>
          </a:pPr>
          <a:r>
            <a:rPr lang="es-NI" sz="1800" b="1">
              <a:solidFill>
                <a:schemeClr val="tx1"/>
              </a:solidFill>
              <a:latin typeface="Arial" panose="020B0604020202020204" pitchFamily="34" charset="0"/>
              <a:cs typeface="Arial" panose="020B0604020202020204" pitchFamily="34" charset="0"/>
            </a:rPr>
            <a:t>Muestreo</a:t>
          </a:r>
          <a:endParaRPr lang="es-NI" sz="1800" b="1" dirty="0">
            <a:solidFill>
              <a:schemeClr val="tx1"/>
            </a:solidFill>
            <a:latin typeface="Arial" panose="020B0604020202020204" pitchFamily="34" charset="0"/>
            <a:cs typeface="Arial" panose="020B0604020202020204" pitchFamily="34" charset="0"/>
          </a:endParaRPr>
        </a:p>
      </dgm:t>
    </dgm:pt>
    <dgm:pt modelId="{3E98A9C3-A8AE-47D5-9745-6A641BD4150F}" type="parTrans" cxnId="{893A7A0A-90D9-4328-B1BF-F9F594E3F6AA}">
      <dgm:prSet/>
      <dgm:spPr/>
      <dgm:t>
        <a:bodyPr/>
        <a:lstStyle/>
        <a:p>
          <a:pPr>
            <a:lnSpc>
              <a:spcPct val="150000"/>
            </a:lnSpc>
          </a:pPr>
          <a:endParaRPr lang="es-NI" sz="1800">
            <a:solidFill>
              <a:schemeClr val="tx1"/>
            </a:solidFill>
            <a:latin typeface="Arial" panose="020B0604020202020204" pitchFamily="34" charset="0"/>
            <a:cs typeface="Arial" panose="020B0604020202020204" pitchFamily="34" charset="0"/>
          </a:endParaRPr>
        </a:p>
      </dgm:t>
    </dgm:pt>
    <dgm:pt modelId="{98EA62D5-B9B7-4CE9-9A2F-62392AF1AAA2}" type="sibTrans" cxnId="{893A7A0A-90D9-4328-B1BF-F9F594E3F6AA}">
      <dgm:prSet/>
      <dgm:spPr/>
      <dgm:t>
        <a:bodyPr/>
        <a:lstStyle/>
        <a:p>
          <a:pPr>
            <a:lnSpc>
              <a:spcPct val="150000"/>
            </a:lnSpc>
          </a:pPr>
          <a:endParaRPr lang="es-NI" sz="1800">
            <a:solidFill>
              <a:schemeClr val="tx1"/>
            </a:solidFill>
            <a:latin typeface="Arial" panose="020B0604020202020204" pitchFamily="34" charset="0"/>
            <a:cs typeface="Arial" panose="020B0604020202020204" pitchFamily="34" charset="0"/>
          </a:endParaRPr>
        </a:p>
      </dgm:t>
    </dgm:pt>
    <dgm:pt modelId="{80159A02-BAA0-4DAE-875B-558AD7A724B4}" type="pres">
      <dgm:prSet presAssocID="{454E0F94-6D63-47DC-B07A-A93A127F1B57}" presName="Name0" presStyleCnt="0">
        <dgm:presLayoutVars>
          <dgm:chMax val="7"/>
          <dgm:chPref val="7"/>
          <dgm:dir/>
        </dgm:presLayoutVars>
      </dgm:prSet>
      <dgm:spPr/>
    </dgm:pt>
    <dgm:pt modelId="{D5E21A8C-4BFF-47D1-923E-102DC1EA6B5A}" type="pres">
      <dgm:prSet presAssocID="{454E0F94-6D63-47DC-B07A-A93A127F1B57}" presName="Name1" presStyleCnt="0"/>
      <dgm:spPr/>
    </dgm:pt>
    <dgm:pt modelId="{05D23B5C-3398-4889-9DB0-EDEC41269EC8}" type="pres">
      <dgm:prSet presAssocID="{454E0F94-6D63-47DC-B07A-A93A127F1B57}" presName="cycle" presStyleCnt="0"/>
      <dgm:spPr/>
    </dgm:pt>
    <dgm:pt modelId="{50E514AE-864D-46E8-BF04-7A7299A3A4EB}" type="pres">
      <dgm:prSet presAssocID="{454E0F94-6D63-47DC-B07A-A93A127F1B57}" presName="srcNode" presStyleLbl="node1" presStyleIdx="0" presStyleCnt="5"/>
      <dgm:spPr/>
    </dgm:pt>
    <dgm:pt modelId="{6AED4698-7982-487E-961E-34235C66AAD1}" type="pres">
      <dgm:prSet presAssocID="{454E0F94-6D63-47DC-B07A-A93A127F1B57}" presName="conn" presStyleLbl="parChTrans1D2" presStyleIdx="0" presStyleCnt="1"/>
      <dgm:spPr/>
    </dgm:pt>
    <dgm:pt modelId="{090F9B2A-2A20-497F-AEAB-FCB4F67316A0}" type="pres">
      <dgm:prSet presAssocID="{454E0F94-6D63-47DC-B07A-A93A127F1B57}" presName="extraNode" presStyleLbl="node1" presStyleIdx="0" presStyleCnt="5"/>
      <dgm:spPr/>
    </dgm:pt>
    <dgm:pt modelId="{FDE438D6-8C2A-4B75-AD61-25A9B4CA6B5B}" type="pres">
      <dgm:prSet presAssocID="{454E0F94-6D63-47DC-B07A-A93A127F1B57}" presName="dstNode" presStyleLbl="node1" presStyleIdx="0" presStyleCnt="5"/>
      <dgm:spPr/>
    </dgm:pt>
    <dgm:pt modelId="{CB275A5C-9260-468C-AA5E-7DD78EE9A0EB}" type="pres">
      <dgm:prSet presAssocID="{937B4F1E-004B-415F-8DA3-0E3FD9E0127F}" presName="text_1" presStyleLbl="node1" presStyleIdx="0" presStyleCnt="5">
        <dgm:presLayoutVars>
          <dgm:bulletEnabled val="1"/>
        </dgm:presLayoutVars>
      </dgm:prSet>
      <dgm:spPr/>
    </dgm:pt>
    <dgm:pt modelId="{CC0406F6-9CDA-4A49-89DC-CC887AACCD1F}" type="pres">
      <dgm:prSet presAssocID="{937B4F1E-004B-415F-8DA3-0E3FD9E0127F}" presName="accent_1" presStyleCnt="0"/>
      <dgm:spPr/>
    </dgm:pt>
    <dgm:pt modelId="{CB4E32CC-A578-45BB-B2E4-E246C933B632}" type="pres">
      <dgm:prSet presAssocID="{937B4F1E-004B-415F-8DA3-0E3FD9E0127F}" presName="accentRepeatNode" presStyleLbl="solidFgAcc1" presStyleIdx="0" presStyleCnt="5"/>
      <dgm:spPr/>
    </dgm:pt>
    <dgm:pt modelId="{24E357FA-7E77-4F14-B311-765A1F2E8AA6}" type="pres">
      <dgm:prSet presAssocID="{8CB6CC1B-8273-450C-B407-67EE8B05DD55}" presName="text_2" presStyleLbl="node1" presStyleIdx="1" presStyleCnt="5">
        <dgm:presLayoutVars>
          <dgm:bulletEnabled val="1"/>
        </dgm:presLayoutVars>
      </dgm:prSet>
      <dgm:spPr/>
    </dgm:pt>
    <dgm:pt modelId="{026895DE-AB20-4AD1-B480-162135DEDFF5}" type="pres">
      <dgm:prSet presAssocID="{8CB6CC1B-8273-450C-B407-67EE8B05DD55}" presName="accent_2" presStyleCnt="0"/>
      <dgm:spPr/>
    </dgm:pt>
    <dgm:pt modelId="{8CF09EC7-BAC1-4439-9443-279C1E41F09B}" type="pres">
      <dgm:prSet presAssocID="{8CB6CC1B-8273-450C-B407-67EE8B05DD55}" presName="accentRepeatNode" presStyleLbl="solidFgAcc1" presStyleIdx="1" presStyleCnt="5"/>
      <dgm:spPr/>
    </dgm:pt>
    <dgm:pt modelId="{0C330A79-8BB3-48ED-9878-80790A78936A}" type="pres">
      <dgm:prSet presAssocID="{30A596B9-CCAD-470F-8D89-74827DCF8709}" presName="text_3" presStyleLbl="node1" presStyleIdx="2" presStyleCnt="5">
        <dgm:presLayoutVars>
          <dgm:bulletEnabled val="1"/>
        </dgm:presLayoutVars>
      </dgm:prSet>
      <dgm:spPr/>
    </dgm:pt>
    <dgm:pt modelId="{845B4F3F-1936-4E17-B939-1A6BAA19BB6F}" type="pres">
      <dgm:prSet presAssocID="{30A596B9-CCAD-470F-8D89-74827DCF8709}" presName="accent_3" presStyleCnt="0"/>
      <dgm:spPr/>
    </dgm:pt>
    <dgm:pt modelId="{6F5C63F3-3D03-41D2-B52F-8DC159AB6804}" type="pres">
      <dgm:prSet presAssocID="{30A596B9-CCAD-470F-8D89-74827DCF8709}" presName="accentRepeatNode" presStyleLbl="solidFgAcc1" presStyleIdx="2" presStyleCnt="5"/>
      <dgm:spPr/>
    </dgm:pt>
    <dgm:pt modelId="{5081E2B3-CB9B-4883-8B1A-B6449360F36B}" type="pres">
      <dgm:prSet presAssocID="{59EEFBC2-C464-4A24-97A4-69119722B9BB}" presName="text_4" presStyleLbl="node1" presStyleIdx="3" presStyleCnt="5">
        <dgm:presLayoutVars>
          <dgm:bulletEnabled val="1"/>
        </dgm:presLayoutVars>
      </dgm:prSet>
      <dgm:spPr/>
    </dgm:pt>
    <dgm:pt modelId="{21FE3FF3-C090-4E83-B7C3-F5A43CEE1A4D}" type="pres">
      <dgm:prSet presAssocID="{59EEFBC2-C464-4A24-97A4-69119722B9BB}" presName="accent_4" presStyleCnt="0"/>
      <dgm:spPr/>
    </dgm:pt>
    <dgm:pt modelId="{61F93B78-7A28-43BE-9326-3B6D26CD99CE}" type="pres">
      <dgm:prSet presAssocID="{59EEFBC2-C464-4A24-97A4-69119722B9BB}" presName="accentRepeatNode" presStyleLbl="solidFgAcc1" presStyleIdx="3" presStyleCnt="5"/>
      <dgm:spPr/>
    </dgm:pt>
    <dgm:pt modelId="{6930A157-8AEF-4269-8DA5-8C56C2F42795}" type="pres">
      <dgm:prSet presAssocID="{110D2286-930F-4A3B-AAF6-21F0D516437E}" presName="text_5" presStyleLbl="node1" presStyleIdx="4" presStyleCnt="5">
        <dgm:presLayoutVars>
          <dgm:bulletEnabled val="1"/>
        </dgm:presLayoutVars>
      </dgm:prSet>
      <dgm:spPr/>
    </dgm:pt>
    <dgm:pt modelId="{598759CC-9BE0-4795-9FAF-D17A11A02B93}" type="pres">
      <dgm:prSet presAssocID="{110D2286-930F-4A3B-AAF6-21F0D516437E}" presName="accent_5" presStyleCnt="0"/>
      <dgm:spPr/>
    </dgm:pt>
    <dgm:pt modelId="{203726C2-EB27-41D9-9918-CEFBE407E60B}" type="pres">
      <dgm:prSet presAssocID="{110D2286-930F-4A3B-AAF6-21F0D516437E}" presName="accentRepeatNode" presStyleLbl="solidFgAcc1" presStyleIdx="4" presStyleCnt="5"/>
      <dgm:spPr/>
    </dgm:pt>
  </dgm:ptLst>
  <dgm:cxnLst>
    <dgm:cxn modelId="{51C48F09-901A-4BA6-B97B-56B15DADAB42}" srcId="{110D2286-930F-4A3B-AAF6-21F0D516437E}" destId="{C08F1CEF-5DA5-4415-A02B-02A2D8664BCA}" srcOrd="0" destOrd="0" parTransId="{4F402FCD-AD13-4C99-8EED-64870CB5866F}" sibTransId="{AA8B68E8-5293-483E-82E3-721928CD86F6}"/>
    <dgm:cxn modelId="{893A7A0A-90D9-4328-B1BF-F9F594E3F6AA}" srcId="{454E0F94-6D63-47DC-B07A-A93A127F1B57}" destId="{110D2286-930F-4A3B-AAF6-21F0D516437E}" srcOrd="4" destOrd="0" parTransId="{3E98A9C3-A8AE-47D5-9745-6A641BD4150F}" sibTransId="{98EA62D5-B9B7-4CE9-9A2F-62392AF1AAA2}"/>
    <dgm:cxn modelId="{297A1418-2E16-4AE3-9D49-594A7EBBB1A8}" type="presOf" srcId="{D0BD2ADF-CB18-4CAB-AD39-180A1028622A}" destId="{6AED4698-7982-487E-961E-34235C66AAD1}" srcOrd="0" destOrd="0" presId="urn:microsoft.com/office/officeart/2008/layout/VerticalCurvedList"/>
    <dgm:cxn modelId="{61CCCB1C-54A7-4E01-9E61-5618E6B0D6EA}" type="presOf" srcId="{C08F1CEF-5DA5-4415-A02B-02A2D8664BCA}" destId="{6930A157-8AEF-4269-8DA5-8C56C2F42795}" srcOrd="0" destOrd="1" presId="urn:microsoft.com/office/officeart/2008/layout/VerticalCurvedList"/>
    <dgm:cxn modelId="{527E9060-AAA2-4B2D-AF0A-6D6D3843524A}" srcId="{59EEFBC2-C464-4A24-97A4-69119722B9BB}" destId="{B8AAFE94-BE1A-4DBF-AF2B-D4F628487C68}" srcOrd="0" destOrd="0" parTransId="{184EE021-6D49-4C95-A08B-3CA8CCDB5523}" sibTransId="{9EEC355E-AE47-4492-B289-C16CDA92E248}"/>
    <dgm:cxn modelId="{C0889248-7677-42C7-8BDE-DDADAF29DF3A}" type="presOf" srcId="{59EEFBC2-C464-4A24-97A4-69119722B9BB}" destId="{5081E2B3-CB9B-4883-8B1A-B6449360F36B}" srcOrd="0" destOrd="0" presId="urn:microsoft.com/office/officeart/2008/layout/VerticalCurvedList"/>
    <dgm:cxn modelId="{90E72D52-91E7-4053-94FC-8FF4958090A8}" srcId="{30A596B9-CCAD-470F-8D89-74827DCF8709}" destId="{12EB4109-58F4-4036-92EB-7F903E672F03}" srcOrd="0" destOrd="0" parTransId="{CE5128C1-A194-4AE3-AB8E-35D272BA9A3B}" sibTransId="{42A4F7AB-361D-450C-B093-1575C4A42BF0}"/>
    <dgm:cxn modelId="{E6D56275-02FA-46BF-AEB9-4C90CE839C01}" type="presOf" srcId="{B8AAFE94-BE1A-4DBF-AF2B-D4F628487C68}" destId="{5081E2B3-CB9B-4883-8B1A-B6449360F36B}" srcOrd="0" destOrd="1" presId="urn:microsoft.com/office/officeart/2008/layout/VerticalCurvedList"/>
    <dgm:cxn modelId="{1B2FFD7D-63A4-4F5C-BEFF-F14C107D3CF0}" type="presOf" srcId="{88B82708-A443-4448-83CD-200870D19549}" destId="{CB275A5C-9260-468C-AA5E-7DD78EE9A0EB}" srcOrd="0" destOrd="1" presId="urn:microsoft.com/office/officeart/2008/layout/VerticalCurvedList"/>
    <dgm:cxn modelId="{07297D7F-4FC6-415D-813E-4115F0770CAA}" srcId="{454E0F94-6D63-47DC-B07A-A93A127F1B57}" destId="{59EEFBC2-C464-4A24-97A4-69119722B9BB}" srcOrd="3" destOrd="0" parTransId="{6647A6E8-C1E0-48C2-9C7A-A7B734CC8D40}" sibTransId="{FED059D3-0430-42A1-A1D8-C94AFDA5DC6A}"/>
    <dgm:cxn modelId="{FB0DD78B-E70B-4DF3-9272-17B38CB89502}" srcId="{454E0F94-6D63-47DC-B07A-A93A127F1B57}" destId="{8CB6CC1B-8273-450C-B407-67EE8B05DD55}" srcOrd="1" destOrd="0" parTransId="{47094A1A-E7DE-4704-A5FA-2C830516672B}" sibTransId="{BC84071B-FE11-4593-AC12-7F2B25E72FA7}"/>
    <dgm:cxn modelId="{D374AB9D-C01A-41D3-BF4A-CDDF3FB844A5}" type="presOf" srcId="{12EB4109-58F4-4036-92EB-7F903E672F03}" destId="{0C330A79-8BB3-48ED-9878-80790A78936A}" srcOrd="0" destOrd="1" presId="urn:microsoft.com/office/officeart/2008/layout/VerticalCurvedList"/>
    <dgm:cxn modelId="{29D71AB8-D7C3-42C6-BCFD-18DF4F58F9A1}" type="presOf" srcId="{8CB6CC1B-8273-450C-B407-67EE8B05DD55}" destId="{24E357FA-7E77-4F14-B311-765A1F2E8AA6}" srcOrd="0" destOrd="0" presId="urn:microsoft.com/office/officeart/2008/layout/VerticalCurvedList"/>
    <dgm:cxn modelId="{331AEABD-5AB0-4978-9950-31EB825B041D}" type="presOf" srcId="{454E0F94-6D63-47DC-B07A-A93A127F1B57}" destId="{80159A02-BAA0-4DAE-875B-558AD7A724B4}" srcOrd="0" destOrd="0" presId="urn:microsoft.com/office/officeart/2008/layout/VerticalCurvedList"/>
    <dgm:cxn modelId="{28AF9CBF-65FD-4987-8228-4766BD07AB53}" srcId="{8CB6CC1B-8273-450C-B407-67EE8B05DD55}" destId="{16E7E341-8D2C-443A-8FCF-75F709351FFF}" srcOrd="0" destOrd="0" parTransId="{D3A5F231-CCF7-4EAF-B385-54BE4C962792}" sibTransId="{784FF61A-15B0-4A2C-9C33-07ED1CD2D3F1}"/>
    <dgm:cxn modelId="{F25189C7-5DCC-4697-864A-E657783D9E45}" type="presOf" srcId="{16E7E341-8D2C-443A-8FCF-75F709351FFF}" destId="{24E357FA-7E77-4F14-B311-765A1F2E8AA6}" srcOrd="0" destOrd="1" presId="urn:microsoft.com/office/officeart/2008/layout/VerticalCurvedList"/>
    <dgm:cxn modelId="{F4C318C8-3229-411B-A76B-B0A3DFD669B6}" srcId="{454E0F94-6D63-47DC-B07A-A93A127F1B57}" destId="{30A596B9-CCAD-470F-8D89-74827DCF8709}" srcOrd="2" destOrd="0" parTransId="{672EAF94-B819-4137-90C9-A47E90BB6977}" sibTransId="{0ED0C5D9-F0E6-4E94-8B99-FC20C7069B75}"/>
    <dgm:cxn modelId="{8282B1D2-D403-410A-AA6C-54C0714C83DE}" type="presOf" srcId="{30A596B9-CCAD-470F-8D89-74827DCF8709}" destId="{0C330A79-8BB3-48ED-9878-80790A78936A}" srcOrd="0" destOrd="0" presId="urn:microsoft.com/office/officeart/2008/layout/VerticalCurvedList"/>
    <dgm:cxn modelId="{596007D3-02F3-4677-B2F2-0BC73CF260CA}" type="presOf" srcId="{937B4F1E-004B-415F-8DA3-0E3FD9E0127F}" destId="{CB275A5C-9260-468C-AA5E-7DD78EE9A0EB}" srcOrd="0" destOrd="0" presId="urn:microsoft.com/office/officeart/2008/layout/VerticalCurvedList"/>
    <dgm:cxn modelId="{29501AE0-374D-4EC4-9ABD-A592D04CEFE0}" srcId="{937B4F1E-004B-415F-8DA3-0E3FD9E0127F}" destId="{88B82708-A443-4448-83CD-200870D19549}" srcOrd="0" destOrd="0" parTransId="{E010D345-9158-4EF8-BD74-F79A82EB9548}" sibTransId="{D0BD2ADF-CB18-4CAB-AD39-180A1028622A}"/>
    <dgm:cxn modelId="{E6768AE5-A37C-477D-8D0A-69051A96E857}" type="presOf" srcId="{110D2286-930F-4A3B-AAF6-21F0D516437E}" destId="{6930A157-8AEF-4269-8DA5-8C56C2F42795}" srcOrd="0" destOrd="0" presId="urn:microsoft.com/office/officeart/2008/layout/VerticalCurvedList"/>
    <dgm:cxn modelId="{F0359FFC-77E2-42B2-8D19-793B61B5008C}" srcId="{454E0F94-6D63-47DC-B07A-A93A127F1B57}" destId="{937B4F1E-004B-415F-8DA3-0E3FD9E0127F}" srcOrd="0" destOrd="0" parTransId="{F6B0B087-8A1C-4E58-BB23-90721D5A48EA}" sibTransId="{A1C3121B-1D8D-4DC9-9F93-BF659D37CCD2}"/>
    <dgm:cxn modelId="{67DCD178-24B5-4507-847E-B72FBC596492}" type="presParOf" srcId="{80159A02-BAA0-4DAE-875B-558AD7A724B4}" destId="{D5E21A8C-4BFF-47D1-923E-102DC1EA6B5A}" srcOrd="0" destOrd="0" presId="urn:microsoft.com/office/officeart/2008/layout/VerticalCurvedList"/>
    <dgm:cxn modelId="{A3A843E5-9A69-4064-B854-2A43883AAD02}" type="presParOf" srcId="{D5E21A8C-4BFF-47D1-923E-102DC1EA6B5A}" destId="{05D23B5C-3398-4889-9DB0-EDEC41269EC8}" srcOrd="0" destOrd="0" presId="urn:microsoft.com/office/officeart/2008/layout/VerticalCurvedList"/>
    <dgm:cxn modelId="{80543A1C-84CB-48F9-BCDB-07C17378CD6F}" type="presParOf" srcId="{05D23B5C-3398-4889-9DB0-EDEC41269EC8}" destId="{50E514AE-864D-46E8-BF04-7A7299A3A4EB}" srcOrd="0" destOrd="0" presId="urn:microsoft.com/office/officeart/2008/layout/VerticalCurvedList"/>
    <dgm:cxn modelId="{BE827772-1483-4B81-9333-8DF8415527C0}" type="presParOf" srcId="{05D23B5C-3398-4889-9DB0-EDEC41269EC8}" destId="{6AED4698-7982-487E-961E-34235C66AAD1}" srcOrd="1" destOrd="0" presId="urn:microsoft.com/office/officeart/2008/layout/VerticalCurvedList"/>
    <dgm:cxn modelId="{D652A353-2A7E-44DB-AF11-327957BEA7EF}" type="presParOf" srcId="{05D23B5C-3398-4889-9DB0-EDEC41269EC8}" destId="{090F9B2A-2A20-497F-AEAB-FCB4F67316A0}" srcOrd="2" destOrd="0" presId="urn:microsoft.com/office/officeart/2008/layout/VerticalCurvedList"/>
    <dgm:cxn modelId="{C19A8336-29F8-4154-BB59-0814E103F11E}" type="presParOf" srcId="{05D23B5C-3398-4889-9DB0-EDEC41269EC8}" destId="{FDE438D6-8C2A-4B75-AD61-25A9B4CA6B5B}" srcOrd="3" destOrd="0" presId="urn:microsoft.com/office/officeart/2008/layout/VerticalCurvedList"/>
    <dgm:cxn modelId="{554AD324-87D3-458C-87DF-ECB64E44411E}" type="presParOf" srcId="{D5E21A8C-4BFF-47D1-923E-102DC1EA6B5A}" destId="{CB275A5C-9260-468C-AA5E-7DD78EE9A0EB}" srcOrd="1" destOrd="0" presId="urn:microsoft.com/office/officeart/2008/layout/VerticalCurvedList"/>
    <dgm:cxn modelId="{C8596B18-3AFF-4CA2-81EB-E60A582F219D}" type="presParOf" srcId="{D5E21A8C-4BFF-47D1-923E-102DC1EA6B5A}" destId="{CC0406F6-9CDA-4A49-89DC-CC887AACCD1F}" srcOrd="2" destOrd="0" presId="urn:microsoft.com/office/officeart/2008/layout/VerticalCurvedList"/>
    <dgm:cxn modelId="{04569C6D-EF4F-41FC-B9DD-36F877C3BB61}" type="presParOf" srcId="{CC0406F6-9CDA-4A49-89DC-CC887AACCD1F}" destId="{CB4E32CC-A578-45BB-B2E4-E246C933B632}" srcOrd="0" destOrd="0" presId="urn:microsoft.com/office/officeart/2008/layout/VerticalCurvedList"/>
    <dgm:cxn modelId="{3F05CCC7-DA0F-4A7B-BAD1-73D04350FBBE}" type="presParOf" srcId="{D5E21A8C-4BFF-47D1-923E-102DC1EA6B5A}" destId="{24E357FA-7E77-4F14-B311-765A1F2E8AA6}" srcOrd="3" destOrd="0" presId="urn:microsoft.com/office/officeart/2008/layout/VerticalCurvedList"/>
    <dgm:cxn modelId="{3FB2C9A3-F1BA-4581-9059-78387D673B00}" type="presParOf" srcId="{D5E21A8C-4BFF-47D1-923E-102DC1EA6B5A}" destId="{026895DE-AB20-4AD1-B480-162135DEDFF5}" srcOrd="4" destOrd="0" presId="urn:microsoft.com/office/officeart/2008/layout/VerticalCurvedList"/>
    <dgm:cxn modelId="{3D52ABBB-6435-4D82-A74E-F5A3BD544F29}" type="presParOf" srcId="{026895DE-AB20-4AD1-B480-162135DEDFF5}" destId="{8CF09EC7-BAC1-4439-9443-279C1E41F09B}" srcOrd="0" destOrd="0" presId="urn:microsoft.com/office/officeart/2008/layout/VerticalCurvedList"/>
    <dgm:cxn modelId="{1F5C7B72-B2B2-4FA0-8E94-4599734874D6}" type="presParOf" srcId="{D5E21A8C-4BFF-47D1-923E-102DC1EA6B5A}" destId="{0C330A79-8BB3-48ED-9878-80790A78936A}" srcOrd="5" destOrd="0" presId="urn:microsoft.com/office/officeart/2008/layout/VerticalCurvedList"/>
    <dgm:cxn modelId="{BABF7F03-997C-4CB9-AF10-BE31259DD8F7}" type="presParOf" srcId="{D5E21A8C-4BFF-47D1-923E-102DC1EA6B5A}" destId="{845B4F3F-1936-4E17-B939-1A6BAA19BB6F}" srcOrd="6" destOrd="0" presId="urn:microsoft.com/office/officeart/2008/layout/VerticalCurvedList"/>
    <dgm:cxn modelId="{3ABAACB8-9117-4246-A80B-3BCED025CED7}" type="presParOf" srcId="{845B4F3F-1936-4E17-B939-1A6BAA19BB6F}" destId="{6F5C63F3-3D03-41D2-B52F-8DC159AB6804}" srcOrd="0" destOrd="0" presId="urn:microsoft.com/office/officeart/2008/layout/VerticalCurvedList"/>
    <dgm:cxn modelId="{02E6C387-861B-4256-B322-E84409E96AA3}" type="presParOf" srcId="{D5E21A8C-4BFF-47D1-923E-102DC1EA6B5A}" destId="{5081E2B3-CB9B-4883-8B1A-B6449360F36B}" srcOrd="7" destOrd="0" presId="urn:microsoft.com/office/officeart/2008/layout/VerticalCurvedList"/>
    <dgm:cxn modelId="{8C20F900-CF73-4509-B952-A87A31BF223E}" type="presParOf" srcId="{D5E21A8C-4BFF-47D1-923E-102DC1EA6B5A}" destId="{21FE3FF3-C090-4E83-B7C3-F5A43CEE1A4D}" srcOrd="8" destOrd="0" presId="urn:microsoft.com/office/officeart/2008/layout/VerticalCurvedList"/>
    <dgm:cxn modelId="{1CFB04DB-3714-4C6D-9ACA-10FCBFC80442}" type="presParOf" srcId="{21FE3FF3-C090-4E83-B7C3-F5A43CEE1A4D}" destId="{61F93B78-7A28-43BE-9326-3B6D26CD99CE}" srcOrd="0" destOrd="0" presId="urn:microsoft.com/office/officeart/2008/layout/VerticalCurvedList"/>
    <dgm:cxn modelId="{092C451E-EAA2-435D-A5D7-869CC00C51C7}" type="presParOf" srcId="{D5E21A8C-4BFF-47D1-923E-102DC1EA6B5A}" destId="{6930A157-8AEF-4269-8DA5-8C56C2F42795}" srcOrd="9" destOrd="0" presId="urn:microsoft.com/office/officeart/2008/layout/VerticalCurvedList"/>
    <dgm:cxn modelId="{4A00638C-8714-4178-8129-2A4D81C5FBE5}" type="presParOf" srcId="{D5E21A8C-4BFF-47D1-923E-102DC1EA6B5A}" destId="{598759CC-9BE0-4795-9FAF-D17A11A02B93}" srcOrd="10" destOrd="0" presId="urn:microsoft.com/office/officeart/2008/layout/VerticalCurvedList"/>
    <dgm:cxn modelId="{BA11F0C5-73D0-4A3B-81D8-397D92F19EC2}" type="presParOf" srcId="{598759CC-9BE0-4795-9FAF-D17A11A02B93}" destId="{203726C2-EB27-41D9-9918-CEFBE407E60B}"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329CE8-651B-4238-8D9D-38BF7710D2A2}">
      <dsp:nvSpPr>
        <dsp:cNvPr id="0" name=""/>
        <dsp:cNvSpPr/>
      </dsp:nvSpPr>
      <dsp:spPr>
        <a:xfrm>
          <a:off x="0" y="775112"/>
          <a:ext cx="6275386" cy="12600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84C068-5784-4F7B-8BD6-1C625C4B543C}">
      <dsp:nvSpPr>
        <dsp:cNvPr id="0" name=""/>
        <dsp:cNvSpPr/>
      </dsp:nvSpPr>
      <dsp:spPr>
        <a:xfrm>
          <a:off x="313769" y="37112"/>
          <a:ext cx="4392770" cy="14760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6036" tIns="0" rIns="166036" bIns="0" numCol="1" spcCol="1270" anchor="ctr" anchorCtr="0">
          <a:noAutofit/>
        </a:bodyPr>
        <a:lstStyle/>
        <a:p>
          <a:pPr marL="0" lvl="0" indent="0" algn="just" defTabSz="711200">
            <a:lnSpc>
              <a:spcPct val="150000"/>
            </a:lnSpc>
            <a:spcBef>
              <a:spcPct val="0"/>
            </a:spcBef>
            <a:spcAft>
              <a:spcPct val="35000"/>
            </a:spcAft>
            <a:buNone/>
          </a:pPr>
          <a:r>
            <a:rPr lang="es-NI" sz="1600" b="1" kern="1200" dirty="0">
              <a:latin typeface="Arial" panose="020B0604020202020204" pitchFamily="34" charset="0"/>
              <a:cs typeface="Arial" panose="020B0604020202020204" pitchFamily="34" charset="0"/>
            </a:rPr>
            <a:t>Programa 4: </a:t>
          </a:r>
          <a:r>
            <a:rPr lang="es-NI" sz="1600" kern="1200" dirty="0">
              <a:latin typeface="Arial" panose="020B0604020202020204" pitchFamily="34" charset="0"/>
              <a:cs typeface="Arial" panose="020B0604020202020204" pitchFamily="34" charset="0"/>
            </a:rPr>
            <a:t>Vida estudiantil, equidad e inclusión.    </a:t>
          </a:r>
        </a:p>
      </dsp:txBody>
      <dsp:txXfrm>
        <a:off x="385821" y="109164"/>
        <a:ext cx="4248666" cy="1331896"/>
      </dsp:txXfrm>
    </dsp:sp>
    <dsp:sp modelId="{DC17D8D4-9194-416E-B5E7-F39DDDAAB6D0}">
      <dsp:nvSpPr>
        <dsp:cNvPr id="0" name=""/>
        <dsp:cNvSpPr/>
      </dsp:nvSpPr>
      <dsp:spPr>
        <a:xfrm>
          <a:off x="0" y="3043112"/>
          <a:ext cx="6275386" cy="1260000"/>
        </a:xfrm>
        <a:prstGeom prst="rect">
          <a:avLst/>
        </a:prstGeom>
        <a:solidFill>
          <a:schemeClr val="lt1">
            <a:alpha val="90000"/>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sp>
    <dsp:sp modelId="{A73B0D04-A982-4C9C-A794-324123A0EB4D}">
      <dsp:nvSpPr>
        <dsp:cNvPr id="0" name=""/>
        <dsp:cNvSpPr/>
      </dsp:nvSpPr>
      <dsp:spPr>
        <a:xfrm>
          <a:off x="313769" y="2305112"/>
          <a:ext cx="4392770" cy="1476000"/>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6036" tIns="0" rIns="166036" bIns="0" numCol="1" spcCol="1270" anchor="ctr" anchorCtr="0">
          <a:noAutofit/>
        </a:bodyPr>
        <a:lstStyle/>
        <a:p>
          <a:pPr marL="0" lvl="0" indent="0" algn="just" defTabSz="711200">
            <a:lnSpc>
              <a:spcPct val="150000"/>
            </a:lnSpc>
            <a:spcBef>
              <a:spcPct val="0"/>
            </a:spcBef>
            <a:spcAft>
              <a:spcPct val="35000"/>
            </a:spcAft>
            <a:buNone/>
          </a:pPr>
          <a:r>
            <a:rPr lang="es-MX" sz="1600" b="1" kern="1200" dirty="0">
              <a:latin typeface="Arial" panose="020B0604020202020204" pitchFamily="34" charset="0"/>
              <a:cs typeface="Arial" panose="020B0604020202020204" pitchFamily="34" charset="0"/>
            </a:rPr>
            <a:t>4.1: </a:t>
          </a:r>
          <a:r>
            <a:rPr lang="es-MX" sz="1600" kern="1200" dirty="0">
              <a:latin typeface="Arial" panose="020B0604020202020204" pitchFamily="34" charset="0"/>
              <a:cs typeface="Arial" panose="020B0604020202020204" pitchFamily="34" charset="0"/>
            </a:rPr>
            <a:t>Políticas y prácticas de democratización, </a:t>
          </a:r>
          <a:r>
            <a:rPr lang="es-MX" sz="1600" kern="1200" dirty="0" err="1">
              <a:latin typeface="Arial" panose="020B0604020202020204" pitchFamily="34" charset="0"/>
              <a:cs typeface="Arial" panose="020B0604020202020204" pitchFamily="34" charset="0"/>
            </a:rPr>
            <a:t>interculturalización</a:t>
          </a:r>
          <a:r>
            <a:rPr lang="es-MX" sz="1600" kern="1200" dirty="0">
              <a:latin typeface="Arial" panose="020B0604020202020204" pitchFamily="34" charset="0"/>
              <a:cs typeface="Arial" panose="020B0604020202020204" pitchFamily="34" charset="0"/>
            </a:rPr>
            <a:t>, equidad e inclusión de la Educación Superior Centroamericana.</a:t>
          </a:r>
          <a:endParaRPr lang="es-NI" sz="1600" kern="1200" dirty="0">
            <a:latin typeface="Arial" panose="020B0604020202020204" pitchFamily="34" charset="0"/>
            <a:cs typeface="Arial" panose="020B0604020202020204" pitchFamily="34" charset="0"/>
          </a:endParaRPr>
        </a:p>
      </dsp:txBody>
      <dsp:txXfrm>
        <a:off x="385821" y="2377164"/>
        <a:ext cx="4248666" cy="13318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B6EE65-0455-4010-B4EA-EB61E12AD447}">
      <dsp:nvSpPr>
        <dsp:cNvPr id="0" name=""/>
        <dsp:cNvSpPr/>
      </dsp:nvSpPr>
      <dsp:spPr>
        <a:xfrm>
          <a:off x="3168352" y="1071"/>
          <a:ext cx="4752528" cy="850221"/>
        </a:xfrm>
        <a:prstGeom prst="round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just" defTabSz="711200">
            <a:lnSpc>
              <a:spcPct val="150000"/>
            </a:lnSpc>
            <a:spcBef>
              <a:spcPct val="0"/>
            </a:spcBef>
            <a:spcAft>
              <a:spcPct val="15000"/>
            </a:spcAft>
            <a:buChar char="•"/>
          </a:pPr>
          <a:r>
            <a:rPr lang="es-NI" sz="1600" b="1" kern="1200" dirty="0">
              <a:latin typeface="Arial" panose="020B0604020202020204" pitchFamily="34" charset="0"/>
              <a:cs typeface="Arial" panose="020B0604020202020204" pitchFamily="34" charset="0"/>
            </a:rPr>
            <a:t>Sector educativo: </a:t>
          </a:r>
          <a:r>
            <a:rPr lang="es-NI" sz="1600" b="0" kern="1200" dirty="0">
              <a:latin typeface="Arial" panose="020B0604020202020204" pitchFamily="34" charset="0"/>
              <a:cs typeface="Arial" panose="020B0604020202020204" pitchFamily="34" charset="0"/>
            </a:rPr>
            <a:t>E</a:t>
          </a:r>
          <a:r>
            <a:rPr lang="es-NI" sz="1600" kern="1200" dirty="0">
              <a:latin typeface="Arial" panose="020B0604020202020204" pitchFamily="34" charset="0"/>
              <a:cs typeface="Arial" panose="020B0604020202020204" pitchFamily="34" charset="0"/>
            </a:rPr>
            <a:t>ducación Intercultural Bilingüe (EIB).</a:t>
          </a:r>
        </a:p>
      </dsp:txBody>
      <dsp:txXfrm>
        <a:off x="3209856" y="42575"/>
        <a:ext cx="4669520" cy="767213"/>
      </dsp:txXfrm>
    </dsp:sp>
    <dsp:sp modelId="{72EFB0A8-8E59-48CE-BFD7-9C9465EE6625}">
      <dsp:nvSpPr>
        <dsp:cNvPr id="0" name=""/>
        <dsp:cNvSpPr/>
      </dsp:nvSpPr>
      <dsp:spPr>
        <a:xfrm>
          <a:off x="0" y="1071"/>
          <a:ext cx="3168352" cy="850221"/>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just" defTabSz="711200">
            <a:lnSpc>
              <a:spcPct val="150000"/>
            </a:lnSpc>
            <a:spcBef>
              <a:spcPct val="0"/>
            </a:spcBef>
            <a:spcAft>
              <a:spcPct val="35000"/>
            </a:spcAft>
            <a:buNone/>
          </a:pPr>
          <a:r>
            <a:rPr lang="es-NI" sz="1600" b="1" kern="1200">
              <a:latin typeface="Arial" panose="020B0604020202020204" pitchFamily="34" charset="0"/>
              <a:cs typeface="Arial" panose="020B0604020202020204" pitchFamily="34" charset="0"/>
            </a:rPr>
            <a:t>Sector social: </a:t>
          </a:r>
          <a:r>
            <a:rPr lang="es-NI" sz="1600" kern="1200">
              <a:latin typeface="Arial" panose="020B0604020202020204" pitchFamily="34" charset="0"/>
              <a:cs typeface="Arial" panose="020B0604020202020204" pitchFamily="34" charset="0"/>
            </a:rPr>
            <a:t>pueblos originarios y afrodescendientes.</a:t>
          </a:r>
          <a:endParaRPr lang="es-NI" sz="1600" kern="1200" dirty="0">
            <a:latin typeface="Arial" panose="020B0604020202020204" pitchFamily="34" charset="0"/>
            <a:cs typeface="Arial" panose="020B0604020202020204" pitchFamily="34" charset="0"/>
          </a:endParaRPr>
        </a:p>
      </dsp:txBody>
      <dsp:txXfrm>
        <a:off x="41504" y="42575"/>
        <a:ext cx="3085344" cy="767213"/>
      </dsp:txXfrm>
    </dsp:sp>
    <dsp:sp modelId="{3BD53D43-C367-4256-96FA-F05A49F8F235}">
      <dsp:nvSpPr>
        <dsp:cNvPr id="0" name=""/>
        <dsp:cNvSpPr/>
      </dsp:nvSpPr>
      <dsp:spPr>
        <a:xfrm>
          <a:off x="3168352" y="936315"/>
          <a:ext cx="4752528" cy="850221"/>
        </a:xfrm>
        <a:prstGeom prst="roundRect">
          <a:avLst/>
        </a:prstGeom>
        <a:solidFill>
          <a:schemeClr val="accent4">
            <a:tint val="40000"/>
            <a:alpha val="90000"/>
            <a:hueOff val="-1315237"/>
            <a:satOff val="7386"/>
            <a:lumOff val="469"/>
            <a:alphaOff val="0"/>
          </a:schemeClr>
        </a:solidFill>
        <a:ln w="25400" cap="flat" cmpd="sng" algn="ctr">
          <a:solidFill>
            <a:schemeClr val="accent4">
              <a:tint val="40000"/>
              <a:alpha val="90000"/>
              <a:hueOff val="-1315237"/>
              <a:satOff val="7386"/>
              <a:lumOff val="4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just" defTabSz="711200">
            <a:lnSpc>
              <a:spcPct val="150000"/>
            </a:lnSpc>
            <a:spcBef>
              <a:spcPct val="0"/>
            </a:spcBef>
            <a:spcAft>
              <a:spcPct val="15000"/>
            </a:spcAft>
            <a:buChar char="•"/>
          </a:pPr>
          <a:r>
            <a:rPr lang="es-NI" sz="1600" b="1" kern="1200" dirty="0">
              <a:latin typeface="Arial" panose="020B0604020202020204" pitchFamily="34" charset="0"/>
              <a:cs typeface="Arial" panose="020B0604020202020204" pitchFamily="34" charset="0"/>
            </a:rPr>
            <a:t>Sector educativo: </a:t>
          </a:r>
          <a:r>
            <a:rPr lang="es-NI" sz="1600" kern="1200" dirty="0">
              <a:latin typeface="Arial" panose="020B0604020202020204" pitchFamily="34" charset="0"/>
              <a:cs typeface="Arial" panose="020B0604020202020204" pitchFamily="34" charset="0"/>
            </a:rPr>
            <a:t>Educación en Contextos de Encierro (ECE).</a:t>
          </a:r>
        </a:p>
      </dsp:txBody>
      <dsp:txXfrm>
        <a:off x="3209856" y="977819"/>
        <a:ext cx="4669520" cy="767213"/>
      </dsp:txXfrm>
    </dsp:sp>
    <dsp:sp modelId="{CC700F7D-8420-4600-A4E3-821B191A6D87}">
      <dsp:nvSpPr>
        <dsp:cNvPr id="0" name=""/>
        <dsp:cNvSpPr/>
      </dsp:nvSpPr>
      <dsp:spPr>
        <a:xfrm>
          <a:off x="0" y="936315"/>
          <a:ext cx="3168352" cy="850221"/>
        </a:xfrm>
        <a:prstGeom prst="roundRect">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just" defTabSz="711200">
            <a:lnSpc>
              <a:spcPct val="150000"/>
            </a:lnSpc>
            <a:spcBef>
              <a:spcPct val="0"/>
            </a:spcBef>
            <a:spcAft>
              <a:spcPct val="35000"/>
            </a:spcAft>
            <a:buNone/>
          </a:pPr>
          <a:r>
            <a:rPr lang="es-NI" sz="1600" b="1" kern="1200">
              <a:latin typeface="Arial" panose="020B0604020202020204" pitchFamily="34" charset="0"/>
              <a:cs typeface="Arial" panose="020B0604020202020204" pitchFamily="34" charset="0"/>
            </a:rPr>
            <a:t>Sector social: </a:t>
          </a:r>
          <a:r>
            <a:rPr lang="es-NI" sz="1600" kern="1200">
              <a:latin typeface="Arial" panose="020B0604020202020204" pitchFamily="34" charset="0"/>
              <a:cs typeface="Arial" panose="020B0604020202020204" pitchFamily="34" charset="0"/>
            </a:rPr>
            <a:t>privados de libertad.</a:t>
          </a:r>
          <a:endParaRPr lang="es-NI" sz="1600" kern="1200" dirty="0">
            <a:latin typeface="Arial" panose="020B0604020202020204" pitchFamily="34" charset="0"/>
            <a:cs typeface="Arial" panose="020B0604020202020204" pitchFamily="34" charset="0"/>
          </a:endParaRPr>
        </a:p>
      </dsp:txBody>
      <dsp:txXfrm>
        <a:off x="41504" y="977819"/>
        <a:ext cx="3085344" cy="767213"/>
      </dsp:txXfrm>
    </dsp:sp>
    <dsp:sp modelId="{D86379DB-0C55-4061-9140-E1725BC38956}">
      <dsp:nvSpPr>
        <dsp:cNvPr id="0" name=""/>
        <dsp:cNvSpPr/>
      </dsp:nvSpPr>
      <dsp:spPr>
        <a:xfrm>
          <a:off x="3168352" y="1871559"/>
          <a:ext cx="4752528" cy="850221"/>
        </a:xfrm>
        <a:prstGeom prst="roundRect">
          <a:avLst/>
        </a:prstGeom>
        <a:solidFill>
          <a:schemeClr val="accent4">
            <a:tint val="40000"/>
            <a:alpha val="90000"/>
            <a:hueOff val="-2630473"/>
            <a:satOff val="14771"/>
            <a:lumOff val="939"/>
            <a:alphaOff val="0"/>
          </a:schemeClr>
        </a:solidFill>
        <a:ln w="25400" cap="flat" cmpd="sng" algn="ctr">
          <a:solidFill>
            <a:schemeClr val="accent4">
              <a:tint val="40000"/>
              <a:alpha val="90000"/>
              <a:hueOff val="-2630473"/>
              <a:satOff val="14771"/>
              <a:lumOff val="93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just" defTabSz="711200">
            <a:lnSpc>
              <a:spcPct val="150000"/>
            </a:lnSpc>
            <a:spcBef>
              <a:spcPct val="0"/>
            </a:spcBef>
            <a:spcAft>
              <a:spcPct val="15000"/>
            </a:spcAft>
            <a:buChar char="•"/>
          </a:pPr>
          <a:r>
            <a:rPr lang="es-NI" sz="1600" b="1" kern="1200" dirty="0">
              <a:latin typeface="Arial" panose="020B0604020202020204" pitchFamily="34" charset="0"/>
              <a:cs typeface="Arial" panose="020B0604020202020204" pitchFamily="34" charset="0"/>
            </a:rPr>
            <a:t>Sector educativo: </a:t>
          </a:r>
          <a:r>
            <a:rPr lang="es-NI" sz="1600" kern="1200" dirty="0">
              <a:latin typeface="Arial" panose="020B0604020202020204" pitchFamily="34" charset="0"/>
              <a:cs typeface="Arial" panose="020B0604020202020204" pitchFamily="34" charset="0"/>
            </a:rPr>
            <a:t>Educación Especial Incluyente (EEI).</a:t>
          </a:r>
        </a:p>
      </dsp:txBody>
      <dsp:txXfrm>
        <a:off x="3209856" y="1913063"/>
        <a:ext cx="4669520" cy="767213"/>
      </dsp:txXfrm>
    </dsp:sp>
    <dsp:sp modelId="{C59C6C20-B605-4513-A3BB-9F96AD6EF3C7}">
      <dsp:nvSpPr>
        <dsp:cNvPr id="0" name=""/>
        <dsp:cNvSpPr/>
      </dsp:nvSpPr>
      <dsp:spPr>
        <a:xfrm>
          <a:off x="0" y="1871559"/>
          <a:ext cx="3168352" cy="850221"/>
        </a:xfrm>
        <a:prstGeom prst="roundRect">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just" defTabSz="711200">
            <a:lnSpc>
              <a:spcPct val="150000"/>
            </a:lnSpc>
            <a:spcBef>
              <a:spcPct val="0"/>
            </a:spcBef>
            <a:spcAft>
              <a:spcPct val="35000"/>
            </a:spcAft>
            <a:buNone/>
          </a:pPr>
          <a:r>
            <a:rPr lang="es-NI" sz="1600" b="1" kern="1200">
              <a:latin typeface="Arial" panose="020B0604020202020204" pitchFamily="34" charset="0"/>
              <a:cs typeface="Arial" panose="020B0604020202020204" pitchFamily="34" charset="0"/>
            </a:rPr>
            <a:t>Sector social: </a:t>
          </a:r>
          <a:r>
            <a:rPr lang="es-NI" sz="1600" kern="1200">
              <a:latin typeface="Arial" panose="020B0604020202020204" pitchFamily="34" charset="0"/>
              <a:cs typeface="Arial" panose="020B0604020202020204" pitchFamily="34" charset="0"/>
            </a:rPr>
            <a:t>personas con discapacidad.</a:t>
          </a:r>
          <a:endParaRPr lang="es-NI" sz="1600" kern="1200" dirty="0">
            <a:latin typeface="Arial" panose="020B0604020202020204" pitchFamily="34" charset="0"/>
            <a:cs typeface="Arial" panose="020B0604020202020204" pitchFamily="34" charset="0"/>
          </a:endParaRPr>
        </a:p>
      </dsp:txBody>
      <dsp:txXfrm>
        <a:off x="41504" y="1913063"/>
        <a:ext cx="3085344" cy="767213"/>
      </dsp:txXfrm>
    </dsp:sp>
    <dsp:sp modelId="{34E4B7ED-8383-4640-A7A1-FD8341EF7DD6}">
      <dsp:nvSpPr>
        <dsp:cNvPr id="0" name=""/>
        <dsp:cNvSpPr/>
      </dsp:nvSpPr>
      <dsp:spPr>
        <a:xfrm>
          <a:off x="3168352" y="2806803"/>
          <a:ext cx="4752528" cy="850221"/>
        </a:xfrm>
        <a:prstGeom prst="roundRect">
          <a:avLst/>
        </a:prstGeom>
        <a:solidFill>
          <a:schemeClr val="accent4">
            <a:tint val="40000"/>
            <a:alpha val="90000"/>
            <a:hueOff val="-3945710"/>
            <a:satOff val="22157"/>
            <a:lumOff val="1408"/>
            <a:alphaOff val="0"/>
          </a:schemeClr>
        </a:solidFill>
        <a:ln w="25400" cap="flat" cmpd="sng" algn="ctr">
          <a:solidFill>
            <a:schemeClr val="accent4">
              <a:tint val="40000"/>
              <a:alpha val="90000"/>
              <a:hueOff val="-3945710"/>
              <a:satOff val="22157"/>
              <a:lumOff val="140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just" defTabSz="711200">
            <a:lnSpc>
              <a:spcPct val="150000"/>
            </a:lnSpc>
            <a:spcBef>
              <a:spcPct val="0"/>
            </a:spcBef>
            <a:spcAft>
              <a:spcPct val="15000"/>
            </a:spcAft>
            <a:buChar char="•"/>
          </a:pPr>
          <a:r>
            <a:rPr lang="es-NI" sz="1600" b="1" kern="1200" dirty="0">
              <a:latin typeface="Arial" panose="020B0604020202020204" pitchFamily="34" charset="0"/>
              <a:cs typeface="Arial" panose="020B0604020202020204" pitchFamily="34" charset="0"/>
            </a:rPr>
            <a:t>Sector educativo: </a:t>
          </a:r>
          <a:r>
            <a:rPr lang="es-NI" sz="1600" kern="1200" dirty="0">
              <a:latin typeface="Arial" panose="020B0604020202020204" pitchFamily="34" charset="0"/>
              <a:cs typeface="Arial" panose="020B0604020202020204" pitchFamily="34" charset="0"/>
            </a:rPr>
            <a:t>Educación en el Campo (EC).</a:t>
          </a:r>
        </a:p>
      </dsp:txBody>
      <dsp:txXfrm>
        <a:off x="3209856" y="2848307"/>
        <a:ext cx="4669520" cy="767213"/>
      </dsp:txXfrm>
    </dsp:sp>
    <dsp:sp modelId="{807FE4F1-C03D-44D6-9F74-22E59B1B7B21}">
      <dsp:nvSpPr>
        <dsp:cNvPr id="0" name=""/>
        <dsp:cNvSpPr/>
      </dsp:nvSpPr>
      <dsp:spPr>
        <a:xfrm>
          <a:off x="0" y="2806803"/>
          <a:ext cx="3168352" cy="850221"/>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just" defTabSz="711200">
            <a:lnSpc>
              <a:spcPct val="150000"/>
            </a:lnSpc>
            <a:spcBef>
              <a:spcPct val="0"/>
            </a:spcBef>
            <a:spcAft>
              <a:spcPct val="35000"/>
            </a:spcAft>
            <a:buNone/>
          </a:pPr>
          <a:r>
            <a:rPr lang="es-NI" sz="1600" b="1" kern="1200">
              <a:latin typeface="Arial" panose="020B0604020202020204" pitchFamily="34" charset="0"/>
              <a:cs typeface="Arial" panose="020B0604020202020204" pitchFamily="34" charset="0"/>
            </a:rPr>
            <a:t>Sector social: </a:t>
          </a:r>
          <a:r>
            <a:rPr lang="es-NI" sz="1600" kern="1200">
              <a:latin typeface="Arial" panose="020B0604020202020204" pitchFamily="34" charset="0"/>
              <a:cs typeface="Arial" panose="020B0604020202020204" pitchFamily="34" charset="0"/>
            </a:rPr>
            <a:t>población rural o población del campo.</a:t>
          </a:r>
          <a:endParaRPr lang="es-NI" sz="1600" kern="1200" dirty="0">
            <a:latin typeface="Arial" panose="020B0604020202020204" pitchFamily="34" charset="0"/>
            <a:cs typeface="Arial" panose="020B0604020202020204" pitchFamily="34" charset="0"/>
          </a:endParaRPr>
        </a:p>
      </dsp:txBody>
      <dsp:txXfrm>
        <a:off x="41504" y="2848307"/>
        <a:ext cx="3085344" cy="76721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ED4698-7982-487E-961E-34235C66AAD1}">
      <dsp:nvSpPr>
        <dsp:cNvPr id="0" name=""/>
        <dsp:cNvSpPr/>
      </dsp:nvSpPr>
      <dsp:spPr>
        <a:xfrm>
          <a:off x="-5736160" y="-877995"/>
          <a:ext cx="6829221" cy="6829221"/>
        </a:xfrm>
        <a:prstGeom prst="blockArc">
          <a:avLst>
            <a:gd name="adj1" fmla="val 18900000"/>
            <a:gd name="adj2" fmla="val 2700000"/>
            <a:gd name="adj3" fmla="val 316"/>
          </a:avLst>
        </a:pr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B275A5C-9260-468C-AA5E-7DD78EE9A0EB}">
      <dsp:nvSpPr>
        <dsp:cNvPr id="0" name=""/>
        <dsp:cNvSpPr/>
      </dsp:nvSpPr>
      <dsp:spPr>
        <a:xfrm>
          <a:off x="477797" y="316975"/>
          <a:ext cx="7804004" cy="634356"/>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3521" tIns="45720" rIns="45720" bIns="45720" numCol="1" spcCol="1270" anchor="t" anchorCtr="0">
          <a:noAutofit/>
        </a:bodyPr>
        <a:lstStyle/>
        <a:p>
          <a:pPr marL="0" lvl="0" indent="0" algn="l" defTabSz="800100">
            <a:lnSpc>
              <a:spcPct val="150000"/>
            </a:lnSpc>
            <a:spcBef>
              <a:spcPct val="0"/>
            </a:spcBef>
            <a:spcAft>
              <a:spcPct val="35000"/>
            </a:spcAft>
            <a:buNone/>
          </a:pPr>
          <a:r>
            <a:rPr lang="es-NI" sz="1800" b="1" kern="1200">
              <a:solidFill>
                <a:schemeClr val="tx1"/>
              </a:solidFill>
              <a:latin typeface="Arial" panose="020B0604020202020204" pitchFamily="34" charset="0"/>
              <a:cs typeface="Arial" panose="020B0604020202020204" pitchFamily="34" charset="0"/>
            </a:rPr>
            <a:t>Paradigma de investigación</a:t>
          </a:r>
          <a:endParaRPr lang="es-NI" sz="1800" b="1" kern="1200" dirty="0">
            <a:solidFill>
              <a:schemeClr val="tx1"/>
            </a:solidFill>
            <a:latin typeface="Arial" panose="020B0604020202020204" pitchFamily="34" charset="0"/>
            <a:cs typeface="Arial" panose="020B0604020202020204" pitchFamily="34" charset="0"/>
          </a:endParaRPr>
        </a:p>
        <a:p>
          <a:pPr marL="171450" lvl="1" indent="-171450" algn="l" defTabSz="800100">
            <a:lnSpc>
              <a:spcPct val="150000"/>
            </a:lnSpc>
            <a:spcBef>
              <a:spcPct val="0"/>
            </a:spcBef>
            <a:spcAft>
              <a:spcPct val="15000"/>
            </a:spcAft>
            <a:buChar char="•"/>
          </a:pPr>
          <a:r>
            <a:rPr lang="es-NI" sz="1800" kern="1200">
              <a:solidFill>
                <a:schemeClr val="tx1"/>
              </a:solidFill>
              <a:latin typeface="Arial" panose="020B0604020202020204" pitchFamily="34" charset="0"/>
              <a:cs typeface="Arial" panose="020B0604020202020204" pitchFamily="34" charset="0"/>
            </a:rPr>
            <a:t>Cualitativo</a:t>
          </a:r>
          <a:endParaRPr lang="es-NI" sz="1800" kern="1200" dirty="0">
            <a:solidFill>
              <a:schemeClr val="tx1"/>
            </a:solidFill>
            <a:latin typeface="Arial" panose="020B0604020202020204" pitchFamily="34" charset="0"/>
            <a:cs typeface="Arial" panose="020B0604020202020204" pitchFamily="34" charset="0"/>
          </a:endParaRPr>
        </a:p>
      </dsp:txBody>
      <dsp:txXfrm>
        <a:off x="477797" y="316975"/>
        <a:ext cx="7804004" cy="634356"/>
      </dsp:txXfrm>
    </dsp:sp>
    <dsp:sp modelId="{CB4E32CC-A578-45BB-B2E4-E246C933B632}">
      <dsp:nvSpPr>
        <dsp:cNvPr id="0" name=""/>
        <dsp:cNvSpPr/>
      </dsp:nvSpPr>
      <dsp:spPr>
        <a:xfrm>
          <a:off x="81324" y="237680"/>
          <a:ext cx="792945" cy="792945"/>
        </a:xfrm>
        <a:prstGeom prst="ellipse">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4E357FA-7E77-4F14-B311-765A1F2E8AA6}">
      <dsp:nvSpPr>
        <dsp:cNvPr id="0" name=""/>
        <dsp:cNvSpPr/>
      </dsp:nvSpPr>
      <dsp:spPr>
        <a:xfrm>
          <a:off x="932358" y="1268206"/>
          <a:ext cx="7349443" cy="634356"/>
        </a:xfrm>
        <a:prstGeom prst="rect">
          <a:avLst/>
        </a:prstGeom>
        <a:solidFill>
          <a:schemeClr val="accent4">
            <a:hueOff val="-1116192"/>
            <a:satOff val="6725"/>
            <a:lumOff val="5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3521" tIns="45720" rIns="45720" bIns="45720" numCol="1" spcCol="1270" anchor="t" anchorCtr="0">
          <a:noAutofit/>
        </a:bodyPr>
        <a:lstStyle/>
        <a:p>
          <a:pPr marL="0" lvl="0" indent="0" algn="l" defTabSz="800100">
            <a:lnSpc>
              <a:spcPct val="150000"/>
            </a:lnSpc>
            <a:spcBef>
              <a:spcPct val="0"/>
            </a:spcBef>
            <a:spcAft>
              <a:spcPct val="35000"/>
            </a:spcAft>
            <a:buNone/>
          </a:pPr>
          <a:r>
            <a:rPr lang="es-NI" sz="1800" b="1" kern="1200">
              <a:solidFill>
                <a:schemeClr val="tx1"/>
              </a:solidFill>
              <a:latin typeface="Arial" panose="020B0604020202020204" pitchFamily="34" charset="0"/>
              <a:cs typeface="Arial" panose="020B0604020202020204" pitchFamily="34" charset="0"/>
            </a:rPr>
            <a:t>Paradigma educativo</a:t>
          </a:r>
          <a:endParaRPr lang="es-NI" sz="1800" b="1" kern="1200" dirty="0">
            <a:solidFill>
              <a:schemeClr val="tx1"/>
            </a:solidFill>
            <a:latin typeface="Arial" panose="020B0604020202020204" pitchFamily="34" charset="0"/>
            <a:cs typeface="Arial" panose="020B0604020202020204" pitchFamily="34" charset="0"/>
          </a:endParaRPr>
        </a:p>
        <a:p>
          <a:pPr marL="171450" lvl="1" indent="-171450" algn="l" defTabSz="800100">
            <a:lnSpc>
              <a:spcPct val="150000"/>
            </a:lnSpc>
            <a:spcBef>
              <a:spcPct val="0"/>
            </a:spcBef>
            <a:spcAft>
              <a:spcPct val="15000"/>
            </a:spcAft>
            <a:buChar char="•"/>
          </a:pPr>
          <a:r>
            <a:rPr lang="es-NI" sz="1800" kern="1200">
              <a:solidFill>
                <a:schemeClr val="tx1"/>
              </a:solidFill>
              <a:latin typeface="Arial" panose="020B0604020202020204" pitchFamily="34" charset="0"/>
              <a:cs typeface="Arial" panose="020B0604020202020204" pitchFamily="34" charset="0"/>
            </a:rPr>
            <a:t>Sociocrítico</a:t>
          </a:r>
          <a:endParaRPr lang="es-NI" sz="1800" kern="1200" dirty="0">
            <a:solidFill>
              <a:schemeClr val="tx1"/>
            </a:solidFill>
            <a:latin typeface="Arial" panose="020B0604020202020204" pitchFamily="34" charset="0"/>
            <a:cs typeface="Arial" panose="020B0604020202020204" pitchFamily="34" charset="0"/>
          </a:endParaRPr>
        </a:p>
      </dsp:txBody>
      <dsp:txXfrm>
        <a:off x="932358" y="1268206"/>
        <a:ext cx="7349443" cy="634356"/>
      </dsp:txXfrm>
    </dsp:sp>
    <dsp:sp modelId="{8CF09EC7-BAC1-4439-9443-279C1E41F09B}">
      <dsp:nvSpPr>
        <dsp:cNvPr id="0" name=""/>
        <dsp:cNvSpPr/>
      </dsp:nvSpPr>
      <dsp:spPr>
        <a:xfrm>
          <a:off x="535885" y="1188911"/>
          <a:ext cx="792945" cy="792945"/>
        </a:xfrm>
        <a:prstGeom prst="ellipse">
          <a:avLst/>
        </a:prstGeom>
        <a:solidFill>
          <a:schemeClr val="lt1">
            <a:hueOff val="0"/>
            <a:satOff val="0"/>
            <a:lumOff val="0"/>
            <a:alphaOff val="0"/>
          </a:schemeClr>
        </a:solidFill>
        <a:ln w="25400" cap="flat" cmpd="sng" algn="ctr">
          <a:solidFill>
            <a:schemeClr val="accent4">
              <a:hueOff val="-1116192"/>
              <a:satOff val="6725"/>
              <a:lumOff val="539"/>
              <a:alphaOff val="0"/>
            </a:schemeClr>
          </a:solidFill>
          <a:prstDash val="solid"/>
        </a:ln>
        <a:effectLst/>
      </dsp:spPr>
      <dsp:style>
        <a:lnRef idx="2">
          <a:scrgbClr r="0" g="0" b="0"/>
        </a:lnRef>
        <a:fillRef idx="1">
          <a:scrgbClr r="0" g="0" b="0"/>
        </a:fillRef>
        <a:effectRef idx="0">
          <a:scrgbClr r="0" g="0" b="0"/>
        </a:effectRef>
        <a:fontRef idx="minor"/>
      </dsp:style>
    </dsp:sp>
    <dsp:sp modelId="{0C330A79-8BB3-48ED-9878-80790A78936A}">
      <dsp:nvSpPr>
        <dsp:cNvPr id="0" name=""/>
        <dsp:cNvSpPr/>
      </dsp:nvSpPr>
      <dsp:spPr>
        <a:xfrm>
          <a:off x="1071872" y="2219436"/>
          <a:ext cx="7209929" cy="634356"/>
        </a:xfrm>
        <a:prstGeom prst="rec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3521" tIns="45720" rIns="45720" bIns="45720" numCol="1" spcCol="1270" anchor="t" anchorCtr="0">
          <a:noAutofit/>
        </a:bodyPr>
        <a:lstStyle/>
        <a:p>
          <a:pPr marL="0" lvl="0" indent="0" algn="l" defTabSz="800100">
            <a:lnSpc>
              <a:spcPct val="150000"/>
            </a:lnSpc>
            <a:spcBef>
              <a:spcPct val="0"/>
            </a:spcBef>
            <a:spcAft>
              <a:spcPct val="35000"/>
            </a:spcAft>
            <a:buNone/>
          </a:pPr>
          <a:r>
            <a:rPr lang="es-NI" sz="1800" b="1" kern="1200">
              <a:solidFill>
                <a:schemeClr val="tx1"/>
              </a:solidFill>
              <a:latin typeface="Arial" panose="020B0604020202020204" pitchFamily="34" charset="0"/>
              <a:cs typeface="Arial" panose="020B0604020202020204" pitchFamily="34" charset="0"/>
            </a:rPr>
            <a:t>Técnica de investigación</a:t>
          </a:r>
          <a:endParaRPr lang="es-NI" sz="1800" b="1" kern="1200" dirty="0">
            <a:solidFill>
              <a:schemeClr val="tx1"/>
            </a:solidFill>
            <a:latin typeface="Arial" panose="020B0604020202020204" pitchFamily="34" charset="0"/>
            <a:cs typeface="Arial" panose="020B0604020202020204" pitchFamily="34" charset="0"/>
          </a:endParaRPr>
        </a:p>
        <a:p>
          <a:pPr marL="171450" lvl="1" indent="-171450" algn="l" defTabSz="800100">
            <a:lnSpc>
              <a:spcPct val="150000"/>
            </a:lnSpc>
            <a:spcBef>
              <a:spcPct val="0"/>
            </a:spcBef>
            <a:spcAft>
              <a:spcPct val="15000"/>
            </a:spcAft>
            <a:buChar char="•"/>
          </a:pPr>
          <a:r>
            <a:rPr lang="es-NI" sz="1800" kern="1200">
              <a:solidFill>
                <a:schemeClr val="tx1"/>
              </a:solidFill>
              <a:latin typeface="Arial" panose="020B0604020202020204" pitchFamily="34" charset="0"/>
              <a:cs typeface="Arial" panose="020B0604020202020204" pitchFamily="34" charset="0"/>
            </a:rPr>
            <a:t>Entrevista semiestructura</a:t>
          </a:r>
          <a:endParaRPr lang="es-NI" sz="1800" kern="1200" dirty="0">
            <a:solidFill>
              <a:schemeClr val="tx1"/>
            </a:solidFill>
            <a:latin typeface="Arial" panose="020B0604020202020204" pitchFamily="34" charset="0"/>
            <a:cs typeface="Arial" panose="020B0604020202020204" pitchFamily="34" charset="0"/>
          </a:endParaRPr>
        </a:p>
      </dsp:txBody>
      <dsp:txXfrm>
        <a:off x="1071872" y="2219436"/>
        <a:ext cx="7209929" cy="634356"/>
      </dsp:txXfrm>
    </dsp:sp>
    <dsp:sp modelId="{6F5C63F3-3D03-41D2-B52F-8DC159AB6804}">
      <dsp:nvSpPr>
        <dsp:cNvPr id="0" name=""/>
        <dsp:cNvSpPr/>
      </dsp:nvSpPr>
      <dsp:spPr>
        <a:xfrm>
          <a:off x="675399" y="2140142"/>
          <a:ext cx="792945" cy="792945"/>
        </a:xfrm>
        <a:prstGeom prst="ellipse">
          <a:avLst/>
        </a:prstGeom>
        <a:solidFill>
          <a:schemeClr val="lt1">
            <a:hueOff val="0"/>
            <a:satOff val="0"/>
            <a:lumOff val="0"/>
            <a:alphaOff val="0"/>
          </a:schemeClr>
        </a:solidFill>
        <a:ln w="25400" cap="flat" cmpd="sng" algn="ctr">
          <a:solidFill>
            <a:schemeClr val="accent4">
              <a:hueOff val="-2232385"/>
              <a:satOff val="13449"/>
              <a:lumOff val="1078"/>
              <a:alphaOff val="0"/>
            </a:schemeClr>
          </a:solidFill>
          <a:prstDash val="solid"/>
        </a:ln>
        <a:effectLst/>
      </dsp:spPr>
      <dsp:style>
        <a:lnRef idx="2">
          <a:scrgbClr r="0" g="0" b="0"/>
        </a:lnRef>
        <a:fillRef idx="1">
          <a:scrgbClr r="0" g="0" b="0"/>
        </a:fillRef>
        <a:effectRef idx="0">
          <a:scrgbClr r="0" g="0" b="0"/>
        </a:effectRef>
        <a:fontRef idx="minor"/>
      </dsp:style>
    </dsp:sp>
    <dsp:sp modelId="{5081E2B3-CB9B-4883-8B1A-B6449360F36B}">
      <dsp:nvSpPr>
        <dsp:cNvPr id="0" name=""/>
        <dsp:cNvSpPr/>
      </dsp:nvSpPr>
      <dsp:spPr>
        <a:xfrm>
          <a:off x="932358" y="3170667"/>
          <a:ext cx="7349443" cy="634356"/>
        </a:xfrm>
        <a:prstGeom prst="rect">
          <a:avLst/>
        </a:prstGeom>
        <a:solidFill>
          <a:schemeClr val="accent4">
            <a:hueOff val="-3348577"/>
            <a:satOff val="20174"/>
            <a:lumOff val="16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3521" tIns="45720" rIns="45720" bIns="45720" numCol="1" spcCol="1270" anchor="t" anchorCtr="0">
          <a:noAutofit/>
        </a:bodyPr>
        <a:lstStyle/>
        <a:p>
          <a:pPr marL="0" lvl="0" indent="0" algn="l" defTabSz="800100">
            <a:lnSpc>
              <a:spcPct val="150000"/>
            </a:lnSpc>
            <a:spcBef>
              <a:spcPct val="0"/>
            </a:spcBef>
            <a:spcAft>
              <a:spcPct val="35000"/>
            </a:spcAft>
            <a:buNone/>
          </a:pPr>
          <a:r>
            <a:rPr lang="es-NI" sz="1800" b="1" kern="1200">
              <a:solidFill>
                <a:schemeClr val="tx1"/>
              </a:solidFill>
              <a:latin typeface="Arial" panose="020B0604020202020204" pitchFamily="34" charset="0"/>
              <a:cs typeface="Arial" panose="020B0604020202020204" pitchFamily="34" charset="0"/>
            </a:rPr>
            <a:t>Instrumento de recolección de información</a:t>
          </a:r>
          <a:endParaRPr lang="es-NI" sz="1800" b="1" kern="1200" dirty="0">
            <a:solidFill>
              <a:schemeClr val="tx1"/>
            </a:solidFill>
            <a:latin typeface="Arial" panose="020B0604020202020204" pitchFamily="34" charset="0"/>
            <a:cs typeface="Arial" panose="020B0604020202020204" pitchFamily="34" charset="0"/>
          </a:endParaRPr>
        </a:p>
        <a:p>
          <a:pPr marL="171450" lvl="1" indent="-171450" algn="l" defTabSz="800100">
            <a:lnSpc>
              <a:spcPct val="150000"/>
            </a:lnSpc>
            <a:spcBef>
              <a:spcPct val="0"/>
            </a:spcBef>
            <a:spcAft>
              <a:spcPct val="15000"/>
            </a:spcAft>
            <a:buChar char="•"/>
          </a:pPr>
          <a:r>
            <a:rPr lang="es-NI" sz="1800" kern="1200">
              <a:solidFill>
                <a:schemeClr val="tx1"/>
              </a:solidFill>
              <a:latin typeface="Arial" panose="020B0604020202020204" pitchFamily="34" charset="0"/>
              <a:cs typeface="Arial" panose="020B0604020202020204" pitchFamily="34" charset="0"/>
            </a:rPr>
            <a:t>Cuestionario de preguntas abiertas</a:t>
          </a:r>
          <a:endParaRPr lang="es-NI" sz="1800" kern="1200" dirty="0">
            <a:solidFill>
              <a:schemeClr val="tx1"/>
            </a:solidFill>
            <a:latin typeface="Arial" panose="020B0604020202020204" pitchFamily="34" charset="0"/>
            <a:cs typeface="Arial" panose="020B0604020202020204" pitchFamily="34" charset="0"/>
          </a:endParaRPr>
        </a:p>
      </dsp:txBody>
      <dsp:txXfrm>
        <a:off x="932358" y="3170667"/>
        <a:ext cx="7349443" cy="634356"/>
      </dsp:txXfrm>
    </dsp:sp>
    <dsp:sp modelId="{61F93B78-7A28-43BE-9326-3B6D26CD99CE}">
      <dsp:nvSpPr>
        <dsp:cNvPr id="0" name=""/>
        <dsp:cNvSpPr/>
      </dsp:nvSpPr>
      <dsp:spPr>
        <a:xfrm>
          <a:off x="535885" y="3091372"/>
          <a:ext cx="792945" cy="792945"/>
        </a:xfrm>
        <a:prstGeom prst="ellipse">
          <a:avLst/>
        </a:prstGeom>
        <a:solidFill>
          <a:schemeClr val="lt1">
            <a:hueOff val="0"/>
            <a:satOff val="0"/>
            <a:lumOff val="0"/>
            <a:alphaOff val="0"/>
          </a:schemeClr>
        </a:solidFill>
        <a:ln w="25400" cap="flat" cmpd="sng" algn="ctr">
          <a:solidFill>
            <a:schemeClr val="accent4">
              <a:hueOff val="-3348577"/>
              <a:satOff val="20174"/>
              <a:lumOff val="1617"/>
              <a:alphaOff val="0"/>
            </a:schemeClr>
          </a:solidFill>
          <a:prstDash val="solid"/>
        </a:ln>
        <a:effectLst/>
      </dsp:spPr>
      <dsp:style>
        <a:lnRef idx="2">
          <a:scrgbClr r="0" g="0" b="0"/>
        </a:lnRef>
        <a:fillRef idx="1">
          <a:scrgbClr r="0" g="0" b="0"/>
        </a:fillRef>
        <a:effectRef idx="0">
          <a:scrgbClr r="0" g="0" b="0"/>
        </a:effectRef>
        <a:fontRef idx="minor"/>
      </dsp:style>
    </dsp:sp>
    <dsp:sp modelId="{6930A157-8AEF-4269-8DA5-8C56C2F42795}">
      <dsp:nvSpPr>
        <dsp:cNvPr id="0" name=""/>
        <dsp:cNvSpPr/>
      </dsp:nvSpPr>
      <dsp:spPr>
        <a:xfrm>
          <a:off x="477797" y="4121897"/>
          <a:ext cx="7804004" cy="634356"/>
        </a:xfrm>
        <a:prstGeom prst="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3521" tIns="45720" rIns="45720" bIns="45720" numCol="1" spcCol="1270" anchor="t" anchorCtr="0">
          <a:noAutofit/>
        </a:bodyPr>
        <a:lstStyle/>
        <a:p>
          <a:pPr marL="0" lvl="0" indent="0" algn="l" defTabSz="800100">
            <a:lnSpc>
              <a:spcPct val="150000"/>
            </a:lnSpc>
            <a:spcBef>
              <a:spcPct val="0"/>
            </a:spcBef>
            <a:spcAft>
              <a:spcPct val="35000"/>
            </a:spcAft>
            <a:buNone/>
          </a:pPr>
          <a:r>
            <a:rPr lang="es-NI" sz="1800" b="1" kern="1200">
              <a:solidFill>
                <a:schemeClr val="tx1"/>
              </a:solidFill>
              <a:latin typeface="Arial" panose="020B0604020202020204" pitchFamily="34" charset="0"/>
              <a:cs typeface="Arial" panose="020B0604020202020204" pitchFamily="34" charset="0"/>
            </a:rPr>
            <a:t>Muestreo</a:t>
          </a:r>
          <a:endParaRPr lang="es-NI" sz="1800" b="1" kern="1200" dirty="0">
            <a:solidFill>
              <a:schemeClr val="tx1"/>
            </a:solidFill>
            <a:latin typeface="Arial" panose="020B0604020202020204" pitchFamily="34" charset="0"/>
            <a:cs typeface="Arial" panose="020B0604020202020204" pitchFamily="34" charset="0"/>
          </a:endParaRPr>
        </a:p>
        <a:p>
          <a:pPr marL="171450" lvl="1" indent="-171450" algn="l" defTabSz="800100">
            <a:lnSpc>
              <a:spcPct val="150000"/>
            </a:lnSpc>
            <a:spcBef>
              <a:spcPct val="0"/>
            </a:spcBef>
            <a:spcAft>
              <a:spcPct val="15000"/>
            </a:spcAft>
            <a:buChar char="•"/>
          </a:pPr>
          <a:r>
            <a:rPr lang="es-NI" sz="1800" kern="1200">
              <a:solidFill>
                <a:schemeClr val="tx1"/>
              </a:solidFill>
              <a:latin typeface="Arial" panose="020B0604020202020204" pitchFamily="34" charset="0"/>
              <a:cs typeface="Arial" panose="020B0604020202020204" pitchFamily="34" charset="0"/>
            </a:rPr>
            <a:t>De expertos</a:t>
          </a:r>
          <a:endParaRPr lang="es-NI" sz="1800" kern="1200" dirty="0">
            <a:solidFill>
              <a:schemeClr val="tx1"/>
            </a:solidFill>
            <a:latin typeface="Arial" panose="020B0604020202020204" pitchFamily="34" charset="0"/>
            <a:cs typeface="Arial" panose="020B0604020202020204" pitchFamily="34" charset="0"/>
          </a:endParaRPr>
        </a:p>
      </dsp:txBody>
      <dsp:txXfrm>
        <a:off x="477797" y="4121897"/>
        <a:ext cx="7804004" cy="634356"/>
      </dsp:txXfrm>
    </dsp:sp>
    <dsp:sp modelId="{203726C2-EB27-41D9-9918-CEFBE407E60B}">
      <dsp:nvSpPr>
        <dsp:cNvPr id="0" name=""/>
        <dsp:cNvSpPr/>
      </dsp:nvSpPr>
      <dsp:spPr>
        <a:xfrm>
          <a:off x="81324" y="4042603"/>
          <a:ext cx="792945" cy="792945"/>
        </a:xfrm>
        <a:prstGeom prst="ellipse">
          <a:avLst/>
        </a:prstGeom>
        <a:solidFill>
          <a:schemeClr val="lt1">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NI"/>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696663-CDAD-4CD6-8DBF-8FADBF341BC7}" type="datetimeFigureOut">
              <a:rPr lang="es-NI" smtClean="0"/>
              <a:t>14/6/2021</a:t>
            </a:fld>
            <a:endParaRPr lang="es-NI"/>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NI"/>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NI"/>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NI"/>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110BEE-0169-4F8E-B64D-B88DA62D8EC3}" type="slidenum">
              <a:rPr lang="es-NI" smtClean="0"/>
              <a:t>‹Nº›</a:t>
            </a:fld>
            <a:endParaRPr lang="es-NI"/>
          </a:p>
        </p:txBody>
      </p:sp>
    </p:spTree>
    <p:extLst>
      <p:ext uri="{BB962C8B-B14F-4D97-AF65-F5344CB8AC3E}">
        <p14:creationId xmlns:p14="http://schemas.microsoft.com/office/powerpoint/2010/main" val="883875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NI" dirty="0"/>
          </a:p>
        </p:txBody>
      </p:sp>
      <p:sp>
        <p:nvSpPr>
          <p:cNvPr id="4" name="Marcador de número de diapositiva 3"/>
          <p:cNvSpPr>
            <a:spLocks noGrp="1"/>
          </p:cNvSpPr>
          <p:nvPr>
            <p:ph type="sldNum" sz="quarter" idx="5"/>
          </p:nvPr>
        </p:nvSpPr>
        <p:spPr/>
        <p:txBody>
          <a:bodyPr/>
          <a:lstStyle/>
          <a:p>
            <a:fld id="{2A110BEE-0169-4F8E-B64D-B88DA62D8EC3}" type="slidenum">
              <a:rPr lang="es-NI" smtClean="0"/>
              <a:t>14</a:t>
            </a:fld>
            <a:endParaRPr lang="es-NI"/>
          </a:p>
        </p:txBody>
      </p:sp>
    </p:spTree>
    <p:extLst>
      <p:ext uri="{BB962C8B-B14F-4D97-AF65-F5344CB8AC3E}">
        <p14:creationId xmlns:p14="http://schemas.microsoft.com/office/powerpoint/2010/main" val="3908498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NI" dirty="0"/>
          </a:p>
        </p:txBody>
      </p:sp>
      <p:sp>
        <p:nvSpPr>
          <p:cNvPr id="4" name="Marcador de número de diapositiva 3"/>
          <p:cNvSpPr>
            <a:spLocks noGrp="1"/>
          </p:cNvSpPr>
          <p:nvPr>
            <p:ph type="sldNum" sz="quarter" idx="5"/>
          </p:nvPr>
        </p:nvSpPr>
        <p:spPr/>
        <p:txBody>
          <a:bodyPr/>
          <a:lstStyle/>
          <a:p>
            <a:fld id="{2A110BEE-0169-4F8E-B64D-B88DA62D8EC3}" type="slidenum">
              <a:rPr lang="es-NI" smtClean="0"/>
              <a:t>15</a:t>
            </a:fld>
            <a:endParaRPr lang="es-NI"/>
          </a:p>
        </p:txBody>
      </p:sp>
    </p:spTree>
    <p:extLst>
      <p:ext uri="{BB962C8B-B14F-4D97-AF65-F5344CB8AC3E}">
        <p14:creationId xmlns:p14="http://schemas.microsoft.com/office/powerpoint/2010/main" val="26077886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NI" dirty="0"/>
          </a:p>
        </p:txBody>
      </p:sp>
      <p:sp>
        <p:nvSpPr>
          <p:cNvPr id="4" name="Marcador de número de diapositiva 3"/>
          <p:cNvSpPr>
            <a:spLocks noGrp="1"/>
          </p:cNvSpPr>
          <p:nvPr>
            <p:ph type="sldNum" sz="quarter" idx="5"/>
          </p:nvPr>
        </p:nvSpPr>
        <p:spPr/>
        <p:txBody>
          <a:bodyPr/>
          <a:lstStyle/>
          <a:p>
            <a:fld id="{2A110BEE-0169-4F8E-B64D-B88DA62D8EC3}" type="slidenum">
              <a:rPr lang="es-NI" smtClean="0"/>
              <a:t>16</a:t>
            </a:fld>
            <a:endParaRPr lang="es-NI"/>
          </a:p>
        </p:txBody>
      </p:sp>
    </p:spTree>
    <p:extLst>
      <p:ext uri="{BB962C8B-B14F-4D97-AF65-F5344CB8AC3E}">
        <p14:creationId xmlns:p14="http://schemas.microsoft.com/office/powerpoint/2010/main" val="5868043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rtada ">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1EAA82AA-2605-0C42-B40C-9CB83141C99A}"/>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471" b="1471"/>
          <a:stretch/>
        </p:blipFill>
        <p:spPr>
          <a:xfrm>
            <a:off x="0" y="1"/>
            <a:ext cx="9144000" cy="6857999"/>
          </a:xfrm>
          <a:prstGeom prst="rect">
            <a:avLst/>
          </a:prstGeom>
        </p:spPr>
      </p:pic>
      <p:sp>
        <p:nvSpPr>
          <p:cNvPr id="2" name="1 Título"/>
          <p:cNvSpPr>
            <a:spLocks noGrp="1"/>
          </p:cNvSpPr>
          <p:nvPr>
            <p:ph type="ctrTitle" hasCustomPrompt="1"/>
          </p:nvPr>
        </p:nvSpPr>
        <p:spPr>
          <a:xfrm>
            <a:off x="5940152" y="260648"/>
            <a:ext cx="3096344" cy="2880320"/>
          </a:xfrm>
          <a:prstGeom prst="rect">
            <a:avLst/>
          </a:prstGeom>
        </p:spPr>
        <p:txBody>
          <a:bodyPr>
            <a:noAutofit/>
          </a:bodyPr>
          <a:lstStyle>
            <a:lvl1pPr algn="l">
              <a:defRPr sz="2400" b="1">
                <a:solidFill>
                  <a:schemeClr val="bg1"/>
                </a:solidFill>
                <a:latin typeface="Century Gothic" panose="020B0502020202020204" pitchFamily="34" charset="0"/>
              </a:defRPr>
            </a:lvl1pPr>
          </a:lstStyle>
          <a:p>
            <a:r>
              <a:rPr lang="es-ES" dirty="0"/>
              <a:t>Título Principal</a:t>
            </a:r>
            <a:br>
              <a:rPr lang="es-ES" dirty="0"/>
            </a:br>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ido 3">
    <p:spTree>
      <p:nvGrpSpPr>
        <p:cNvPr id="1" name=""/>
        <p:cNvGrpSpPr/>
        <p:nvPr/>
      </p:nvGrpSpPr>
      <p:grpSpPr>
        <a:xfrm>
          <a:off x="0" y="0"/>
          <a:ext cx="0" cy="0"/>
          <a:chOff x="0" y="0"/>
          <a:chExt cx="0" cy="0"/>
        </a:xfrm>
      </p:grpSpPr>
      <p:pic>
        <p:nvPicPr>
          <p:cNvPr id="17" name="Imagen 16" descr="Imagen que contiene Aplicación&#10;&#10;Descripción generada automáticamente">
            <a:extLst>
              <a:ext uri="{FF2B5EF4-FFF2-40B4-BE49-F238E27FC236}">
                <a16:creationId xmlns:a16="http://schemas.microsoft.com/office/drawing/2014/main" id="{FB11FA2A-A00E-914F-A2B4-C6B63C87F69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3" y="0"/>
            <a:ext cx="9136554" cy="6858000"/>
          </a:xfrm>
          <a:prstGeom prst="rect">
            <a:avLst/>
          </a:prstGeom>
        </p:spPr>
      </p:pic>
      <p:sp>
        <p:nvSpPr>
          <p:cNvPr id="5" name="1 Título"/>
          <p:cNvSpPr>
            <a:spLocks noGrp="1"/>
          </p:cNvSpPr>
          <p:nvPr>
            <p:ph type="title" hasCustomPrompt="1"/>
          </p:nvPr>
        </p:nvSpPr>
        <p:spPr>
          <a:xfrm>
            <a:off x="2411760" y="371994"/>
            <a:ext cx="6336704" cy="1040782"/>
          </a:xfrm>
          <a:prstGeom prst="rect">
            <a:avLst/>
          </a:prstGeom>
        </p:spPr>
        <p:txBody>
          <a:bodyPr>
            <a:noAutofit/>
          </a:bodyPr>
          <a:lstStyle>
            <a:lvl1pPr algn="l">
              <a:defRPr sz="2800" b="1">
                <a:solidFill>
                  <a:srgbClr val="0A65B0"/>
                </a:solidFill>
                <a:latin typeface="Arial" panose="020B0604020202020204" pitchFamily="34" charset="0"/>
                <a:cs typeface="Arial" panose="020B0604020202020204" pitchFamily="34" charset="0"/>
              </a:defRPr>
            </a:lvl1pPr>
          </a:lstStyle>
          <a:p>
            <a:r>
              <a:rPr lang="es-ES" dirty="0"/>
              <a:t>Título</a:t>
            </a:r>
          </a:p>
        </p:txBody>
      </p:sp>
      <p:sp>
        <p:nvSpPr>
          <p:cNvPr id="7" name="2 Marcador de contenido">
            <a:extLst>
              <a:ext uri="{FF2B5EF4-FFF2-40B4-BE49-F238E27FC236}">
                <a16:creationId xmlns:a16="http://schemas.microsoft.com/office/drawing/2014/main" id="{42A8C380-3416-924F-9D72-884CE09A5033}"/>
              </a:ext>
            </a:extLst>
          </p:cNvPr>
          <p:cNvSpPr>
            <a:spLocks noGrp="1"/>
          </p:cNvSpPr>
          <p:nvPr>
            <p:ph idx="10" hasCustomPrompt="1"/>
          </p:nvPr>
        </p:nvSpPr>
        <p:spPr>
          <a:xfrm>
            <a:off x="2411760" y="1628506"/>
            <a:ext cx="6275040" cy="4340187"/>
          </a:xfrm>
          <a:prstGeom prst="rect">
            <a:avLst/>
          </a:prstGeom>
        </p:spPr>
        <p:txBody>
          <a:bodyPr>
            <a:normAutofit/>
          </a:bodyPr>
          <a:lstStyle>
            <a:lvl1pPr marL="0" indent="0">
              <a:buNone/>
              <a:defRPr sz="1600">
                <a:solidFill>
                  <a:srgbClr val="0A65B0"/>
                </a:solidFill>
                <a:latin typeface="Arial" panose="020B0604020202020204" pitchFamily="34" charset="0"/>
                <a:cs typeface="Arial" panose="020B0604020202020204" pitchFamily="34" charset="0"/>
              </a:defRPr>
            </a:lvl1pPr>
            <a:lvl2pPr>
              <a:defRPr sz="2400"/>
            </a:lvl2pPr>
            <a:lvl3pPr>
              <a:defRPr sz="2000"/>
            </a:lvl3pPr>
            <a:lvl4pPr>
              <a:defRPr sz="1800"/>
            </a:lvl4pPr>
            <a:lvl5pPr>
              <a:defRPr sz="1800"/>
            </a:lvl5pPr>
          </a:lstStyle>
          <a:p>
            <a:pPr lvl="0"/>
            <a:r>
              <a:rPr lang="es-ES" dirty="0"/>
              <a:t>Contenido</a:t>
            </a:r>
          </a:p>
        </p:txBody>
      </p:sp>
      <p:sp>
        <p:nvSpPr>
          <p:cNvPr id="11" name="Marcador de posición de imagen 10">
            <a:extLst>
              <a:ext uri="{FF2B5EF4-FFF2-40B4-BE49-F238E27FC236}">
                <a16:creationId xmlns:a16="http://schemas.microsoft.com/office/drawing/2014/main" id="{284D6171-6C0A-E54E-A840-B59CC1C82F8D}"/>
              </a:ext>
            </a:extLst>
          </p:cNvPr>
          <p:cNvSpPr>
            <a:spLocks noGrp="1"/>
          </p:cNvSpPr>
          <p:nvPr>
            <p:ph type="pic" sz="quarter" idx="11"/>
          </p:nvPr>
        </p:nvSpPr>
        <p:spPr>
          <a:xfrm>
            <a:off x="336674" y="1844675"/>
            <a:ext cx="1800225" cy="1368425"/>
          </a:xfrm>
          <a:prstGeom prst="rect">
            <a:avLst/>
          </a:prstGeom>
        </p:spPr>
        <p:txBody>
          <a:bodyPr/>
          <a:lstStyle>
            <a:lvl1pPr marL="0" indent="0" algn="ctr">
              <a:buNone/>
              <a:defRPr sz="1100"/>
            </a:lvl1pPr>
          </a:lstStyle>
          <a:p>
            <a:endParaRPr lang="es-HN" dirty="0"/>
          </a:p>
        </p:txBody>
      </p:sp>
      <p:sp>
        <p:nvSpPr>
          <p:cNvPr id="13" name="Marcador de posición de imagen 12">
            <a:extLst>
              <a:ext uri="{FF2B5EF4-FFF2-40B4-BE49-F238E27FC236}">
                <a16:creationId xmlns:a16="http://schemas.microsoft.com/office/drawing/2014/main" id="{A1C773C7-0C5C-4946-9E15-C410A8B0580A}"/>
              </a:ext>
            </a:extLst>
          </p:cNvPr>
          <p:cNvSpPr>
            <a:spLocks noGrp="1"/>
          </p:cNvSpPr>
          <p:nvPr>
            <p:ph type="pic" sz="quarter" idx="12"/>
          </p:nvPr>
        </p:nvSpPr>
        <p:spPr>
          <a:xfrm>
            <a:off x="336674" y="3500438"/>
            <a:ext cx="1800225" cy="1296987"/>
          </a:xfrm>
          <a:prstGeom prst="rect">
            <a:avLst/>
          </a:prstGeom>
        </p:spPr>
        <p:txBody>
          <a:bodyPr/>
          <a:lstStyle>
            <a:lvl1pPr marL="0" indent="0" algn="ctr">
              <a:buNone/>
              <a:defRPr sz="1100"/>
            </a:lvl1pPr>
          </a:lstStyle>
          <a:p>
            <a:endParaRPr lang="es-HN" dirty="0"/>
          </a:p>
        </p:txBody>
      </p:sp>
    </p:spTree>
    <p:extLst>
      <p:ext uri="{BB962C8B-B14F-4D97-AF65-F5344CB8AC3E}">
        <p14:creationId xmlns:p14="http://schemas.microsoft.com/office/powerpoint/2010/main" val="291236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ntenido 3">
    <p:spTree>
      <p:nvGrpSpPr>
        <p:cNvPr id="1" name=""/>
        <p:cNvGrpSpPr/>
        <p:nvPr/>
      </p:nvGrpSpPr>
      <p:grpSpPr>
        <a:xfrm>
          <a:off x="0" y="0"/>
          <a:ext cx="0" cy="0"/>
          <a:chOff x="0" y="0"/>
          <a:chExt cx="0" cy="0"/>
        </a:xfrm>
      </p:grpSpPr>
      <p:pic>
        <p:nvPicPr>
          <p:cNvPr id="8" name="Imagen 7" descr="Imagen que contiene Aplicación&#10;&#10;Descripción generada automáticamente">
            <a:extLst>
              <a:ext uri="{FF2B5EF4-FFF2-40B4-BE49-F238E27FC236}">
                <a16:creationId xmlns:a16="http://schemas.microsoft.com/office/drawing/2014/main" id="{6AF92C94-A664-DB4A-B93B-4977B056E0D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23" y="0"/>
            <a:ext cx="9136554" cy="6858000"/>
          </a:xfrm>
          <a:prstGeom prst="rect">
            <a:avLst/>
          </a:prstGeom>
        </p:spPr>
      </p:pic>
      <p:sp>
        <p:nvSpPr>
          <p:cNvPr id="5" name="1 Título"/>
          <p:cNvSpPr>
            <a:spLocks noGrp="1"/>
          </p:cNvSpPr>
          <p:nvPr>
            <p:ph type="title" hasCustomPrompt="1"/>
          </p:nvPr>
        </p:nvSpPr>
        <p:spPr>
          <a:xfrm>
            <a:off x="2339752" y="371994"/>
            <a:ext cx="6408712" cy="1040782"/>
          </a:xfrm>
          <a:prstGeom prst="rect">
            <a:avLst/>
          </a:prstGeom>
        </p:spPr>
        <p:txBody>
          <a:bodyPr>
            <a:noAutofit/>
          </a:bodyPr>
          <a:lstStyle>
            <a:lvl1pPr algn="l">
              <a:defRPr sz="2800" b="1">
                <a:solidFill>
                  <a:srgbClr val="0A65B0"/>
                </a:solidFill>
                <a:latin typeface="Arial" panose="020B0604020202020204" pitchFamily="34" charset="0"/>
                <a:cs typeface="Arial" panose="020B0604020202020204" pitchFamily="34" charset="0"/>
              </a:defRPr>
            </a:lvl1pPr>
          </a:lstStyle>
          <a:p>
            <a:r>
              <a:rPr lang="es-ES" dirty="0"/>
              <a:t>Título</a:t>
            </a:r>
          </a:p>
        </p:txBody>
      </p:sp>
      <p:sp>
        <p:nvSpPr>
          <p:cNvPr id="7" name="2 Marcador de contenido">
            <a:extLst>
              <a:ext uri="{FF2B5EF4-FFF2-40B4-BE49-F238E27FC236}">
                <a16:creationId xmlns:a16="http://schemas.microsoft.com/office/drawing/2014/main" id="{42A8C380-3416-924F-9D72-884CE09A5033}"/>
              </a:ext>
            </a:extLst>
          </p:cNvPr>
          <p:cNvSpPr>
            <a:spLocks noGrp="1"/>
          </p:cNvSpPr>
          <p:nvPr>
            <p:ph idx="10" hasCustomPrompt="1"/>
          </p:nvPr>
        </p:nvSpPr>
        <p:spPr>
          <a:xfrm>
            <a:off x="611560" y="1628506"/>
            <a:ext cx="7920880" cy="4340187"/>
          </a:xfrm>
          <a:prstGeom prst="rect">
            <a:avLst/>
          </a:prstGeom>
        </p:spPr>
        <p:txBody>
          <a:bodyPr>
            <a:normAutofit/>
          </a:bodyPr>
          <a:lstStyle>
            <a:lvl1pPr marL="0" indent="0">
              <a:buNone/>
              <a:defRPr sz="1600">
                <a:solidFill>
                  <a:srgbClr val="0A65B0"/>
                </a:solidFill>
                <a:latin typeface="Arial" panose="020B0604020202020204" pitchFamily="34" charset="0"/>
                <a:cs typeface="Arial" panose="020B0604020202020204" pitchFamily="34" charset="0"/>
              </a:defRPr>
            </a:lvl1pPr>
            <a:lvl2pPr>
              <a:defRPr sz="2400"/>
            </a:lvl2pPr>
            <a:lvl3pPr>
              <a:defRPr sz="2000"/>
            </a:lvl3pPr>
            <a:lvl4pPr>
              <a:defRPr sz="1800"/>
            </a:lvl4pPr>
            <a:lvl5pPr>
              <a:defRPr sz="1800"/>
            </a:lvl5pPr>
          </a:lstStyle>
          <a:p>
            <a:pPr lvl="0"/>
            <a:r>
              <a:rPr lang="es-ES" dirty="0"/>
              <a:t>Contenido</a:t>
            </a:r>
          </a:p>
        </p:txBody>
      </p:sp>
    </p:spTree>
    <p:extLst>
      <p:ext uri="{BB962C8B-B14F-4D97-AF65-F5344CB8AC3E}">
        <p14:creationId xmlns:p14="http://schemas.microsoft.com/office/powerpoint/2010/main" val="4262816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ido 5">
    <p:spTree>
      <p:nvGrpSpPr>
        <p:cNvPr id="1" name=""/>
        <p:cNvGrpSpPr/>
        <p:nvPr/>
      </p:nvGrpSpPr>
      <p:grpSpPr>
        <a:xfrm>
          <a:off x="0" y="0"/>
          <a:ext cx="0" cy="0"/>
          <a:chOff x="0" y="0"/>
          <a:chExt cx="0" cy="0"/>
        </a:xfrm>
      </p:grpSpPr>
      <p:pic>
        <p:nvPicPr>
          <p:cNvPr id="3" name="Imagen 2" descr="Imagen que contiene Sitio web&#10;&#10;Descripción generada automáticamente">
            <a:extLst>
              <a:ext uri="{FF2B5EF4-FFF2-40B4-BE49-F238E27FC236}">
                <a16:creationId xmlns:a16="http://schemas.microsoft.com/office/drawing/2014/main" id="{808AC746-306A-6242-9E7D-5AEBF3BAC9B2}"/>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b="3427"/>
          <a:stretch/>
        </p:blipFill>
        <p:spPr>
          <a:xfrm>
            <a:off x="0" y="-1"/>
            <a:ext cx="9190058" cy="6858001"/>
          </a:xfrm>
          <a:prstGeom prst="rect">
            <a:avLst/>
          </a:prstGeom>
        </p:spPr>
      </p:pic>
    </p:spTree>
    <p:extLst>
      <p:ext uri="{BB962C8B-B14F-4D97-AF65-F5344CB8AC3E}">
        <p14:creationId xmlns:p14="http://schemas.microsoft.com/office/powerpoint/2010/main" val="10343844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6" r:id="rId2"/>
    <p:sldLayoutId id="2147483657" r:id="rId3"/>
    <p:sldLayoutId id="2147483653"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H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4.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252D80-6564-6C45-BF0D-FF2FFD4F4D6B}"/>
              </a:ext>
            </a:extLst>
          </p:cNvPr>
          <p:cNvSpPr>
            <a:spLocks noGrp="1"/>
          </p:cNvSpPr>
          <p:nvPr>
            <p:ph type="ctrTitle"/>
          </p:nvPr>
        </p:nvSpPr>
        <p:spPr/>
        <p:txBody>
          <a:bodyPr/>
          <a:lstStyle/>
          <a:p>
            <a:r>
              <a:rPr lang="es-MX" dirty="0"/>
              <a:t>Una mirada hacia la inclusión educativa en Nicaragua.</a:t>
            </a:r>
            <a:endParaRPr lang="es-HN" dirty="0"/>
          </a:p>
        </p:txBody>
      </p:sp>
    </p:spTree>
    <p:extLst>
      <p:ext uri="{BB962C8B-B14F-4D97-AF65-F5344CB8AC3E}">
        <p14:creationId xmlns:p14="http://schemas.microsoft.com/office/powerpoint/2010/main" val="30149307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pPr algn="just"/>
            <a:r>
              <a:rPr lang="es-HN" sz="2400" dirty="0"/>
              <a:t>ANÁLISIS Y DISCUSIÓN DEL PROBLEMA: OPINIONES DE EXPERTOS</a:t>
            </a:r>
          </a:p>
        </p:txBody>
      </p:sp>
      <p:sp>
        <p:nvSpPr>
          <p:cNvPr id="3" name="Marcador de contenido 2">
            <a:extLst>
              <a:ext uri="{FF2B5EF4-FFF2-40B4-BE49-F238E27FC236}">
                <a16:creationId xmlns:a16="http://schemas.microsoft.com/office/drawing/2014/main" id="{EF9A1593-9D15-0C45-BC80-520CDE9B0FE0}"/>
              </a:ext>
            </a:extLst>
          </p:cNvPr>
          <p:cNvSpPr>
            <a:spLocks noGrp="1"/>
          </p:cNvSpPr>
          <p:nvPr>
            <p:ph idx="10"/>
          </p:nvPr>
        </p:nvSpPr>
        <p:spPr>
          <a:xfrm>
            <a:off x="611560" y="1628507"/>
            <a:ext cx="7920880" cy="1040782"/>
          </a:xfrm>
        </p:spPr>
        <p:txBody>
          <a:bodyPr>
            <a:normAutofit/>
          </a:bodyPr>
          <a:lstStyle/>
          <a:p>
            <a:pPr algn="just">
              <a:lnSpc>
                <a:spcPct val="150000"/>
              </a:lnSpc>
            </a:pPr>
            <a:r>
              <a:rPr lang="es-MX" b="1" dirty="0"/>
              <a:t>Sobre la Educación en el Campo (el caso de la secundaria a distancia en el campo): entrevista a docente de esta modalidad educativa.</a:t>
            </a:r>
            <a:endParaRPr lang="es-HN" dirty="0"/>
          </a:p>
        </p:txBody>
      </p:sp>
      <p:sp>
        <p:nvSpPr>
          <p:cNvPr id="4" name="Rectángulo 3">
            <a:extLst>
              <a:ext uri="{FF2B5EF4-FFF2-40B4-BE49-F238E27FC236}">
                <a16:creationId xmlns:a16="http://schemas.microsoft.com/office/drawing/2014/main" id="{6BDBA1C2-DB6B-4778-9808-8450614F4995}"/>
              </a:ext>
            </a:extLst>
          </p:cNvPr>
          <p:cNvSpPr/>
          <p:nvPr/>
        </p:nvSpPr>
        <p:spPr>
          <a:xfrm>
            <a:off x="5796136" y="2420888"/>
            <a:ext cx="2736304" cy="4204356"/>
          </a:xfrm>
          <a:prstGeom prst="rect">
            <a:avLst/>
          </a:prstGeom>
        </p:spPr>
        <p:txBody>
          <a:bodyPr wrap="square">
            <a:spAutoFit/>
          </a:bodyPr>
          <a:lstStyle/>
          <a:p>
            <a:pPr algn="just">
              <a:lnSpc>
                <a:spcPct val="150000"/>
              </a:lnSpc>
            </a:pPr>
            <a:r>
              <a:rPr lang="es-MX" dirty="0">
                <a:solidFill>
                  <a:srgbClr val="7030A0"/>
                </a:solidFill>
              </a:rPr>
              <a:t>Este programa educativo, nace en el año 2014… Sin embargo, para el avance de la misma considero pertinente la adquisición de herramientas tecnológicas para un aprendizaje de calidad, haciendo uso de la tecnología. </a:t>
            </a:r>
            <a:endParaRPr lang="es-NI" dirty="0">
              <a:solidFill>
                <a:srgbClr val="7030A0"/>
              </a:solidFill>
            </a:endParaRPr>
          </a:p>
        </p:txBody>
      </p:sp>
      <p:pic>
        <p:nvPicPr>
          <p:cNvPr id="5" name="Imagen 4">
            <a:extLst>
              <a:ext uri="{FF2B5EF4-FFF2-40B4-BE49-F238E27FC236}">
                <a16:creationId xmlns:a16="http://schemas.microsoft.com/office/drawing/2014/main" id="{BCEF7B99-37A1-49F8-A538-F48AA2D8B809}"/>
              </a:ext>
            </a:extLst>
          </p:cNvPr>
          <p:cNvPicPr>
            <a:picLocks noChangeAspect="1"/>
          </p:cNvPicPr>
          <p:nvPr/>
        </p:nvPicPr>
        <p:blipFill>
          <a:blip r:embed="rId2"/>
          <a:stretch>
            <a:fillRect/>
          </a:stretch>
        </p:blipFill>
        <p:spPr>
          <a:xfrm>
            <a:off x="1258474" y="2885020"/>
            <a:ext cx="3890749" cy="2018612"/>
          </a:xfrm>
          <a:prstGeom prst="rect">
            <a:avLst/>
          </a:prstGeom>
        </p:spPr>
      </p:pic>
      <p:sp>
        <p:nvSpPr>
          <p:cNvPr id="6" name="Rectángulo 5">
            <a:extLst>
              <a:ext uri="{FF2B5EF4-FFF2-40B4-BE49-F238E27FC236}">
                <a16:creationId xmlns:a16="http://schemas.microsoft.com/office/drawing/2014/main" id="{79B4A795-8709-479D-BE77-E962736440E9}"/>
              </a:ext>
            </a:extLst>
          </p:cNvPr>
          <p:cNvSpPr/>
          <p:nvPr/>
        </p:nvSpPr>
        <p:spPr>
          <a:xfrm>
            <a:off x="1061865" y="5078262"/>
            <a:ext cx="4572000" cy="646331"/>
          </a:xfrm>
          <a:prstGeom prst="rect">
            <a:avLst/>
          </a:prstGeom>
        </p:spPr>
        <p:txBody>
          <a:bodyPr>
            <a:spAutoFit/>
          </a:bodyPr>
          <a:lstStyle/>
          <a:p>
            <a:r>
              <a:rPr lang="es-NI" sz="1200" b="1" dirty="0">
                <a:solidFill>
                  <a:srgbClr val="0A65B0"/>
                </a:solidFill>
                <a:latin typeface="Arial" panose="020B0604020202020204" pitchFamily="34" charset="0"/>
                <a:cs typeface="Arial" panose="020B0604020202020204" pitchFamily="34" charset="0"/>
              </a:rPr>
              <a:t>Fuente</a:t>
            </a:r>
            <a:r>
              <a:rPr lang="es-NI" sz="1200" dirty="0">
                <a:solidFill>
                  <a:srgbClr val="0A65B0"/>
                </a:solidFill>
                <a:latin typeface="Arial" panose="020B0604020202020204" pitchFamily="34" charset="0"/>
                <a:cs typeface="Arial" panose="020B0604020202020204" pitchFamily="34" charset="0"/>
              </a:rPr>
              <a:t>: extraído de https://www.mined.gob.ni/secundaria-a-distancia-en-el-campo-una-oportunidad-de-superacion-para-estudiantes-de-las-zonas-rurales/</a:t>
            </a:r>
          </a:p>
        </p:txBody>
      </p:sp>
    </p:spTree>
    <p:extLst>
      <p:ext uri="{BB962C8B-B14F-4D97-AF65-F5344CB8AC3E}">
        <p14:creationId xmlns:p14="http://schemas.microsoft.com/office/powerpoint/2010/main" val="34776224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pPr algn="just"/>
            <a:r>
              <a:rPr lang="es-HN" sz="2400" dirty="0"/>
              <a:t>ANÁLISIS Y DISCUSIÓN DEL PROBLEMA: OPINIONES DE EXPERTOS</a:t>
            </a:r>
          </a:p>
        </p:txBody>
      </p:sp>
      <p:sp>
        <p:nvSpPr>
          <p:cNvPr id="3" name="Marcador de contenido 2">
            <a:extLst>
              <a:ext uri="{FF2B5EF4-FFF2-40B4-BE49-F238E27FC236}">
                <a16:creationId xmlns:a16="http://schemas.microsoft.com/office/drawing/2014/main" id="{EF9A1593-9D15-0C45-BC80-520CDE9B0FE0}"/>
              </a:ext>
            </a:extLst>
          </p:cNvPr>
          <p:cNvSpPr>
            <a:spLocks noGrp="1"/>
          </p:cNvSpPr>
          <p:nvPr>
            <p:ph idx="10"/>
          </p:nvPr>
        </p:nvSpPr>
        <p:spPr>
          <a:xfrm>
            <a:off x="611560" y="1628507"/>
            <a:ext cx="7920880" cy="1040782"/>
          </a:xfrm>
        </p:spPr>
        <p:txBody>
          <a:bodyPr>
            <a:normAutofit/>
          </a:bodyPr>
          <a:lstStyle/>
          <a:p>
            <a:pPr algn="just">
              <a:lnSpc>
                <a:spcPct val="150000"/>
              </a:lnSpc>
            </a:pPr>
            <a:r>
              <a:rPr lang="es-MX" b="1" dirty="0"/>
              <a:t>Sobre la Educación en el Campo (el caso de la primaria multigrado): entrevista a director de Núcleo Educativo Rural (NER).</a:t>
            </a:r>
            <a:endParaRPr lang="es-HN" dirty="0"/>
          </a:p>
        </p:txBody>
      </p:sp>
      <p:sp>
        <p:nvSpPr>
          <p:cNvPr id="4" name="Rectángulo 3">
            <a:extLst>
              <a:ext uri="{FF2B5EF4-FFF2-40B4-BE49-F238E27FC236}">
                <a16:creationId xmlns:a16="http://schemas.microsoft.com/office/drawing/2014/main" id="{6BDBA1C2-DB6B-4778-9808-8450614F4995}"/>
              </a:ext>
            </a:extLst>
          </p:cNvPr>
          <p:cNvSpPr/>
          <p:nvPr/>
        </p:nvSpPr>
        <p:spPr>
          <a:xfrm>
            <a:off x="611560" y="2885020"/>
            <a:ext cx="8136904" cy="1711366"/>
          </a:xfrm>
          <a:prstGeom prst="rect">
            <a:avLst/>
          </a:prstGeom>
        </p:spPr>
        <p:txBody>
          <a:bodyPr wrap="square">
            <a:spAutoFit/>
          </a:bodyPr>
          <a:lstStyle/>
          <a:p>
            <a:pPr algn="just">
              <a:lnSpc>
                <a:spcPct val="150000"/>
              </a:lnSpc>
            </a:pPr>
            <a:r>
              <a:rPr lang="es-MX" dirty="0">
                <a:solidFill>
                  <a:srgbClr val="7030A0"/>
                </a:solidFill>
              </a:rPr>
              <a:t>La educación multigrado surge por la necesidad de cubrir los espacios educativos en el campo… No obstante, en este tema uno de los grandes retos son las escuelas unidocentes, no se obvia la buena calidad educativa, pero es mucho mejor si se garantizan los docentes por combinaciones y la formación pertinente del magisterio.</a:t>
            </a:r>
            <a:endParaRPr lang="es-NI" dirty="0">
              <a:solidFill>
                <a:srgbClr val="7030A0"/>
              </a:solidFill>
            </a:endParaRPr>
          </a:p>
        </p:txBody>
      </p:sp>
    </p:spTree>
    <p:extLst>
      <p:ext uri="{BB962C8B-B14F-4D97-AF65-F5344CB8AC3E}">
        <p14:creationId xmlns:p14="http://schemas.microsoft.com/office/powerpoint/2010/main" val="3604087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pPr algn="just"/>
            <a:r>
              <a:rPr lang="es-HN" dirty="0"/>
              <a:t>SOLUCIONES Y PROPUESTAS PARA CONTINUAR AVANZANDO EN LA INCLUSIÓN EDUCATIVA</a:t>
            </a:r>
          </a:p>
        </p:txBody>
      </p:sp>
      <p:sp>
        <p:nvSpPr>
          <p:cNvPr id="4" name="Marcador de contenido 2">
            <a:extLst>
              <a:ext uri="{FF2B5EF4-FFF2-40B4-BE49-F238E27FC236}">
                <a16:creationId xmlns:a16="http://schemas.microsoft.com/office/drawing/2014/main" id="{6C211AA1-5B0C-4C31-9E18-252139F52A8A}"/>
              </a:ext>
            </a:extLst>
          </p:cNvPr>
          <p:cNvSpPr txBox="1">
            <a:spLocks/>
          </p:cNvSpPr>
          <p:nvPr/>
        </p:nvSpPr>
        <p:spPr>
          <a:xfrm>
            <a:off x="763960" y="1780906"/>
            <a:ext cx="7920880" cy="4340187"/>
          </a:xfrm>
          <a:prstGeom prst="rect">
            <a:avLst/>
          </a:prstGeom>
        </p:spPr>
        <p:txBody>
          <a:bodyPr>
            <a:normAutofit/>
          </a:bodyPr>
          <a:lstStyle>
            <a:lvl1pPr marL="0" indent="0" algn="l" defTabSz="914400" rtl="0" eaLnBrk="1" latinLnBrk="0" hangingPunct="1">
              <a:spcBef>
                <a:spcPct val="20000"/>
              </a:spcBef>
              <a:buFont typeface="Arial" pitchFamily="34" charset="0"/>
              <a:buNone/>
              <a:defRPr sz="1600" kern="1200">
                <a:solidFill>
                  <a:srgbClr val="0A65B0"/>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s-HN" dirty="0"/>
          </a:p>
        </p:txBody>
      </p:sp>
      <p:sp>
        <p:nvSpPr>
          <p:cNvPr id="8" name="CuadroTexto 7">
            <a:extLst>
              <a:ext uri="{FF2B5EF4-FFF2-40B4-BE49-F238E27FC236}">
                <a16:creationId xmlns:a16="http://schemas.microsoft.com/office/drawing/2014/main" id="{66696F92-ED04-41E4-A1BB-A3F0693F2141}"/>
              </a:ext>
            </a:extLst>
          </p:cNvPr>
          <p:cNvSpPr txBox="1"/>
          <p:nvPr/>
        </p:nvSpPr>
        <p:spPr>
          <a:xfrm>
            <a:off x="763959" y="2079268"/>
            <a:ext cx="2943944" cy="4396085"/>
          </a:xfrm>
          <a:prstGeom prst="roundRect">
            <a:avLst>
              <a:gd name="adj" fmla="val 16166"/>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just">
              <a:lnSpc>
                <a:spcPct val="150000"/>
              </a:lnSpc>
            </a:pPr>
            <a:r>
              <a:rPr lang="es-NI" sz="1600" b="1" dirty="0">
                <a:solidFill>
                  <a:schemeClr val="accent4">
                    <a:lumMod val="75000"/>
                  </a:schemeClr>
                </a:solidFill>
                <a:latin typeface="Arial" panose="020B0604020202020204" pitchFamily="34" charset="0"/>
                <a:cs typeface="Arial" panose="020B0604020202020204" pitchFamily="34" charset="0"/>
              </a:rPr>
              <a:t>Objetivo estratégico: </a:t>
            </a:r>
            <a:r>
              <a:rPr lang="es-ES_tradnl" sz="1600" dirty="0">
                <a:solidFill>
                  <a:schemeClr val="accent4">
                    <a:lumMod val="75000"/>
                  </a:schemeClr>
                </a:solidFill>
                <a:latin typeface="Arial" panose="020B0604020202020204" pitchFamily="34" charset="0"/>
                <a:cs typeface="Arial" panose="020B0604020202020204" pitchFamily="34" charset="0"/>
              </a:rPr>
              <a:t>Promover que las instituciones de Educación Superior miembros de la confederación universitaria centroamericana, presenten oferta académica y realicen extensión universitaria en función de la inclusión socioeducativa.</a:t>
            </a:r>
            <a:r>
              <a:rPr lang="es-NI" sz="1600" dirty="0">
                <a:solidFill>
                  <a:schemeClr val="accent4">
                    <a:lumMod val="75000"/>
                  </a:schemeClr>
                </a:solidFill>
                <a:latin typeface="Arial" panose="020B0604020202020204" pitchFamily="34" charset="0"/>
                <a:cs typeface="Arial" panose="020B0604020202020204" pitchFamily="34" charset="0"/>
              </a:rPr>
              <a:t> </a:t>
            </a:r>
          </a:p>
        </p:txBody>
      </p:sp>
      <p:sp>
        <p:nvSpPr>
          <p:cNvPr id="12" name="Rectángulo 11">
            <a:extLst>
              <a:ext uri="{FF2B5EF4-FFF2-40B4-BE49-F238E27FC236}">
                <a16:creationId xmlns:a16="http://schemas.microsoft.com/office/drawing/2014/main" id="{6BA1AD2F-4680-47BF-AB97-5B1572BB6056}"/>
              </a:ext>
            </a:extLst>
          </p:cNvPr>
          <p:cNvSpPr/>
          <p:nvPr/>
        </p:nvSpPr>
        <p:spPr>
          <a:xfrm>
            <a:off x="4192341" y="2225771"/>
            <a:ext cx="4384104" cy="1531445"/>
          </a:xfrm>
          <a:prstGeom prst="rect">
            <a:avLst/>
          </a:prstGeom>
        </p:spPr>
        <p:txBody>
          <a:bodyPr wrap="square">
            <a:spAutoFit/>
          </a:bodyPr>
          <a:lstStyle/>
          <a:p>
            <a:pPr algn="just">
              <a:lnSpc>
                <a:spcPct val="150000"/>
              </a:lnSpc>
            </a:pPr>
            <a:r>
              <a:rPr lang="es-MX" sz="1600" b="1" dirty="0">
                <a:solidFill>
                  <a:srgbClr val="002060"/>
                </a:solidFill>
                <a:latin typeface="Arial" panose="020B0604020202020204" pitchFamily="34" charset="0"/>
                <a:cs typeface="Arial" panose="020B0604020202020204" pitchFamily="34" charset="0"/>
              </a:rPr>
              <a:t>Línea/eje de acción 1: </a:t>
            </a:r>
            <a:r>
              <a:rPr lang="es-MX" sz="1600" dirty="0">
                <a:solidFill>
                  <a:srgbClr val="002060"/>
                </a:solidFill>
                <a:latin typeface="Arial" panose="020B0604020202020204" pitchFamily="34" charset="0"/>
                <a:cs typeface="Arial" panose="020B0604020202020204" pitchFamily="34" charset="0"/>
              </a:rPr>
              <a:t>Diversificación de la oferta académica del sistema universitario centroamericano para la atención de diversos sectores sociales. </a:t>
            </a:r>
          </a:p>
        </p:txBody>
      </p:sp>
      <p:sp>
        <p:nvSpPr>
          <p:cNvPr id="14" name="Rectángulo 13">
            <a:extLst>
              <a:ext uri="{FF2B5EF4-FFF2-40B4-BE49-F238E27FC236}">
                <a16:creationId xmlns:a16="http://schemas.microsoft.com/office/drawing/2014/main" id="{813FF2CF-015B-4026-9987-8D3673F15188}"/>
              </a:ext>
            </a:extLst>
          </p:cNvPr>
          <p:cNvSpPr/>
          <p:nvPr/>
        </p:nvSpPr>
        <p:spPr>
          <a:xfrm>
            <a:off x="4192341" y="4125346"/>
            <a:ext cx="4275710" cy="1893339"/>
          </a:xfrm>
          <a:prstGeom prst="rect">
            <a:avLst/>
          </a:prstGeom>
        </p:spPr>
        <p:txBody>
          <a:bodyPr wrap="square">
            <a:spAutoFit/>
          </a:bodyPr>
          <a:lstStyle/>
          <a:p>
            <a:pPr algn="just">
              <a:lnSpc>
                <a:spcPct val="150000"/>
              </a:lnSpc>
            </a:pPr>
            <a:r>
              <a:rPr lang="es-MX" sz="1600" b="1" dirty="0">
                <a:solidFill>
                  <a:srgbClr val="0070C0"/>
                </a:solidFill>
                <a:latin typeface="Arial" panose="020B0604020202020204" pitchFamily="34" charset="0"/>
                <a:cs typeface="Arial" panose="020B0604020202020204" pitchFamily="34" charset="0"/>
              </a:rPr>
              <a:t>Línea/eje de acción 2: </a:t>
            </a:r>
            <a:r>
              <a:rPr lang="es-MX" sz="1600" dirty="0">
                <a:solidFill>
                  <a:srgbClr val="0070C0"/>
                </a:solidFill>
                <a:latin typeface="Arial" panose="020B0604020202020204" pitchFamily="34" charset="0"/>
                <a:cs typeface="Arial" panose="020B0604020202020204" pitchFamily="34" charset="0"/>
              </a:rPr>
              <a:t>Vinculación de la capacitación e investigación del sistema universitario de la región centroamericana con la inclusión educativa de distintos sectores sociales.</a:t>
            </a:r>
            <a:endParaRPr lang="es-NI" sz="1600" dirty="0">
              <a:solidFill>
                <a:srgbClr val="0070C0"/>
              </a:solidFill>
              <a:latin typeface="Arial" panose="020B0604020202020204" pitchFamily="34" charset="0"/>
              <a:cs typeface="Arial" panose="020B0604020202020204" pitchFamily="34" charset="0"/>
            </a:endParaRPr>
          </a:p>
        </p:txBody>
      </p:sp>
      <p:sp>
        <p:nvSpPr>
          <p:cNvPr id="15" name="Abrir llave 14">
            <a:extLst>
              <a:ext uri="{FF2B5EF4-FFF2-40B4-BE49-F238E27FC236}">
                <a16:creationId xmlns:a16="http://schemas.microsoft.com/office/drawing/2014/main" id="{CD321E93-5BBB-49D6-9720-DF893F821098}"/>
              </a:ext>
            </a:extLst>
          </p:cNvPr>
          <p:cNvSpPr/>
          <p:nvPr/>
        </p:nvSpPr>
        <p:spPr>
          <a:xfrm>
            <a:off x="3816298" y="2030634"/>
            <a:ext cx="539678" cy="4090459"/>
          </a:xfrm>
          <a:prstGeom prst="leftBrace">
            <a:avLst>
              <a:gd name="adj1" fmla="val 8333"/>
              <a:gd name="adj2" fmla="val 48558"/>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NI"/>
          </a:p>
        </p:txBody>
      </p:sp>
    </p:spTree>
    <p:extLst>
      <p:ext uri="{BB962C8B-B14F-4D97-AF65-F5344CB8AC3E}">
        <p14:creationId xmlns:p14="http://schemas.microsoft.com/office/powerpoint/2010/main" val="21061216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pPr algn="just"/>
            <a:r>
              <a:rPr lang="es-HN" dirty="0"/>
              <a:t>SOLUCIONES Y PROPUESTAS PARA CONTINUAR AVANZANDO EN LA INCLUSIÓN EDUCATIVA</a:t>
            </a:r>
          </a:p>
        </p:txBody>
      </p:sp>
      <p:sp>
        <p:nvSpPr>
          <p:cNvPr id="4" name="Marcador de contenido 2">
            <a:extLst>
              <a:ext uri="{FF2B5EF4-FFF2-40B4-BE49-F238E27FC236}">
                <a16:creationId xmlns:a16="http://schemas.microsoft.com/office/drawing/2014/main" id="{6C211AA1-5B0C-4C31-9E18-252139F52A8A}"/>
              </a:ext>
            </a:extLst>
          </p:cNvPr>
          <p:cNvSpPr txBox="1">
            <a:spLocks/>
          </p:cNvSpPr>
          <p:nvPr/>
        </p:nvSpPr>
        <p:spPr>
          <a:xfrm>
            <a:off x="763960" y="1780906"/>
            <a:ext cx="7920880" cy="4340187"/>
          </a:xfrm>
          <a:prstGeom prst="rect">
            <a:avLst/>
          </a:prstGeom>
        </p:spPr>
        <p:txBody>
          <a:bodyPr>
            <a:normAutofit/>
          </a:bodyPr>
          <a:lstStyle>
            <a:lvl1pPr marL="0" indent="0" algn="l" defTabSz="914400" rtl="0" eaLnBrk="1" latinLnBrk="0" hangingPunct="1">
              <a:spcBef>
                <a:spcPct val="20000"/>
              </a:spcBef>
              <a:buFont typeface="Arial" pitchFamily="34" charset="0"/>
              <a:buNone/>
              <a:defRPr sz="1600" kern="1200">
                <a:solidFill>
                  <a:srgbClr val="0A65B0"/>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s-HN" dirty="0"/>
          </a:p>
        </p:txBody>
      </p:sp>
      <p:sp>
        <p:nvSpPr>
          <p:cNvPr id="6" name="Rectángulo 5">
            <a:extLst>
              <a:ext uri="{FF2B5EF4-FFF2-40B4-BE49-F238E27FC236}">
                <a16:creationId xmlns:a16="http://schemas.microsoft.com/office/drawing/2014/main" id="{5F921EF6-CD7A-4DFC-9096-F5C7322775D9}"/>
              </a:ext>
            </a:extLst>
          </p:cNvPr>
          <p:cNvSpPr/>
          <p:nvPr/>
        </p:nvSpPr>
        <p:spPr>
          <a:xfrm>
            <a:off x="782156" y="2714756"/>
            <a:ext cx="3637420" cy="2632003"/>
          </a:xfrm>
          <a:prstGeom prst="rect">
            <a:avLst/>
          </a:prstGeom>
        </p:spPr>
        <p:txBody>
          <a:bodyPr wrap="square">
            <a:spAutoFit/>
          </a:bodyPr>
          <a:lstStyle/>
          <a:p>
            <a:pPr algn="just">
              <a:lnSpc>
                <a:spcPct val="150000"/>
              </a:lnSpc>
            </a:pPr>
            <a:r>
              <a:rPr lang="es-MX" sz="1600" dirty="0">
                <a:solidFill>
                  <a:schemeClr val="accent4"/>
                </a:solidFill>
                <a:latin typeface="Arial" panose="020B0604020202020204" pitchFamily="34" charset="0"/>
                <a:cs typeface="Arial" panose="020B0604020202020204" pitchFamily="34" charset="0"/>
              </a:rPr>
              <a:t>Ampliación de la oferta académica de grado y posgrado en Educación Intercultural Bilingüe, Educación Especial Incluyente y Educación en el Campo que facilite la Educación Superior con pertinencia de los sectores mencionados. </a:t>
            </a:r>
            <a:endParaRPr lang="es-NI" sz="1600" dirty="0">
              <a:solidFill>
                <a:schemeClr val="accent4"/>
              </a:solidFill>
              <a:latin typeface="Arial" panose="020B0604020202020204" pitchFamily="34" charset="0"/>
              <a:cs typeface="Arial" panose="020B0604020202020204" pitchFamily="34" charset="0"/>
            </a:endParaRPr>
          </a:p>
        </p:txBody>
      </p:sp>
      <p:sp>
        <p:nvSpPr>
          <p:cNvPr id="7" name="Rectángulo 6">
            <a:extLst>
              <a:ext uri="{FF2B5EF4-FFF2-40B4-BE49-F238E27FC236}">
                <a16:creationId xmlns:a16="http://schemas.microsoft.com/office/drawing/2014/main" id="{E2871636-DE1D-45E3-8236-B8D55493F825}"/>
              </a:ext>
            </a:extLst>
          </p:cNvPr>
          <p:cNvSpPr/>
          <p:nvPr/>
        </p:nvSpPr>
        <p:spPr>
          <a:xfrm>
            <a:off x="5047419" y="2690326"/>
            <a:ext cx="3637421" cy="2723823"/>
          </a:xfrm>
          <a:prstGeom prst="rect">
            <a:avLst/>
          </a:prstGeom>
        </p:spPr>
        <p:txBody>
          <a:bodyPr wrap="square">
            <a:spAutoFit/>
          </a:bodyPr>
          <a:lstStyle/>
          <a:p>
            <a:pPr algn="just">
              <a:lnSpc>
                <a:spcPct val="150000"/>
              </a:lnSpc>
            </a:pPr>
            <a:r>
              <a:rPr lang="es-MX" sz="1600" dirty="0">
                <a:solidFill>
                  <a:schemeClr val="tx2">
                    <a:lumMod val="75000"/>
                  </a:schemeClr>
                </a:solidFill>
                <a:latin typeface="Arial" panose="020B0604020202020204" pitchFamily="34" charset="0"/>
                <a:cs typeface="Arial" panose="020B0604020202020204" pitchFamily="34" charset="0"/>
              </a:rPr>
              <a:t>Apertura de carreras educativas enfocadas en formar a docentes especialistas en Educación en Contextos de Encierro, para el fortalecimiento de la formación de este sector social y su proyección a la comunidad</a:t>
            </a:r>
            <a:r>
              <a:rPr lang="es-MX" dirty="0">
                <a:solidFill>
                  <a:schemeClr val="tx2">
                    <a:lumMod val="75000"/>
                  </a:schemeClr>
                </a:solidFill>
              </a:rPr>
              <a:t>. </a:t>
            </a:r>
            <a:endParaRPr lang="es-NI" dirty="0">
              <a:solidFill>
                <a:schemeClr val="tx2">
                  <a:lumMod val="75000"/>
                </a:schemeClr>
              </a:solidFill>
            </a:endParaRPr>
          </a:p>
        </p:txBody>
      </p:sp>
      <p:sp>
        <p:nvSpPr>
          <p:cNvPr id="11" name="Rectángulo 10">
            <a:extLst>
              <a:ext uri="{FF2B5EF4-FFF2-40B4-BE49-F238E27FC236}">
                <a16:creationId xmlns:a16="http://schemas.microsoft.com/office/drawing/2014/main" id="{FA597EE2-249C-4FB2-9481-4FC6BB8DFE27}"/>
              </a:ext>
            </a:extLst>
          </p:cNvPr>
          <p:cNvSpPr/>
          <p:nvPr/>
        </p:nvSpPr>
        <p:spPr>
          <a:xfrm>
            <a:off x="782156" y="5605637"/>
            <a:ext cx="7984504" cy="880369"/>
          </a:xfrm>
          <a:prstGeom prst="rect">
            <a:avLst/>
          </a:prstGeom>
        </p:spPr>
        <p:txBody>
          <a:bodyPr wrap="square">
            <a:spAutoFit/>
          </a:bodyPr>
          <a:lstStyle/>
          <a:p>
            <a:pPr algn="just">
              <a:lnSpc>
                <a:spcPct val="150000"/>
              </a:lnSpc>
            </a:pPr>
            <a:r>
              <a:rPr lang="es-MX" dirty="0">
                <a:solidFill>
                  <a:schemeClr val="tx2">
                    <a:lumMod val="60000"/>
                    <a:lumOff val="40000"/>
                  </a:schemeClr>
                </a:solidFill>
              </a:rPr>
              <a:t>Realización de encuentros entre las universidades de la región centroamericana para que compartan sus experiencias en cuanto a la inclusión educativa. </a:t>
            </a:r>
            <a:endParaRPr lang="es-NI" dirty="0">
              <a:solidFill>
                <a:schemeClr val="tx2">
                  <a:lumMod val="60000"/>
                  <a:lumOff val="40000"/>
                </a:schemeClr>
              </a:solidFill>
            </a:endParaRPr>
          </a:p>
        </p:txBody>
      </p:sp>
      <p:sp>
        <p:nvSpPr>
          <p:cNvPr id="12" name="Rectángulo: esquinas redondeadas 11">
            <a:extLst>
              <a:ext uri="{FF2B5EF4-FFF2-40B4-BE49-F238E27FC236}">
                <a16:creationId xmlns:a16="http://schemas.microsoft.com/office/drawing/2014/main" id="{3C4343BC-3465-4371-9F24-FA42B26D4825}"/>
              </a:ext>
            </a:extLst>
          </p:cNvPr>
          <p:cNvSpPr/>
          <p:nvPr/>
        </p:nvSpPr>
        <p:spPr>
          <a:xfrm>
            <a:off x="1966096" y="2090636"/>
            <a:ext cx="5616624" cy="395029"/>
          </a:xfrm>
          <a:prstGeom prst="roundRect">
            <a:avLst/>
          </a:prstGeom>
          <a:ln/>
        </p:spPr>
        <p:style>
          <a:lnRef idx="2">
            <a:schemeClr val="accent5"/>
          </a:lnRef>
          <a:fillRef idx="1">
            <a:schemeClr val="lt1"/>
          </a:fillRef>
          <a:effectRef idx="0">
            <a:schemeClr val="accent5"/>
          </a:effectRef>
          <a:fontRef idx="minor">
            <a:schemeClr val="dk1"/>
          </a:fontRef>
        </p:style>
        <p:txBody>
          <a:bodyPr rtlCol="0" anchor="ctr"/>
          <a:lstStyle/>
          <a:p>
            <a:pPr algn="ctr"/>
            <a:r>
              <a:rPr lang="es-NI" sz="16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Arial" panose="020B0604020202020204" pitchFamily="34" charset="0"/>
                <a:cs typeface="Arial" panose="020B0604020202020204" pitchFamily="34" charset="0"/>
              </a:rPr>
              <a:t>Acciones concretas para línea/eje de acción 1</a:t>
            </a:r>
          </a:p>
        </p:txBody>
      </p:sp>
    </p:spTree>
    <p:extLst>
      <p:ext uri="{BB962C8B-B14F-4D97-AF65-F5344CB8AC3E}">
        <p14:creationId xmlns:p14="http://schemas.microsoft.com/office/powerpoint/2010/main" val="16636553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pPr algn="just"/>
            <a:r>
              <a:rPr lang="es-HN" dirty="0"/>
              <a:t>SOLUCIONES Y PROPUESTAS PARA CONTINUAR AVANZANDO EN LA INCLUSIÓN EDUCATIVA</a:t>
            </a:r>
          </a:p>
        </p:txBody>
      </p:sp>
      <p:sp>
        <p:nvSpPr>
          <p:cNvPr id="4" name="Marcador de contenido 2">
            <a:extLst>
              <a:ext uri="{FF2B5EF4-FFF2-40B4-BE49-F238E27FC236}">
                <a16:creationId xmlns:a16="http://schemas.microsoft.com/office/drawing/2014/main" id="{6C211AA1-5B0C-4C31-9E18-252139F52A8A}"/>
              </a:ext>
            </a:extLst>
          </p:cNvPr>
          <p:cNvSpPr txBox="1">
            <a:spLocks/>
          </p:cNvSpPr>
          <p:nvPr/>
        </p:nvSpPr>
        <p:spPr>
          <a:xfrm>
            <a:off x="763960" y="1780906"/>
            <a:ext cx="7920880" cy="4340187"/>
          </a:xfrm>
          <a:prstGeom prst="rect">
            <a:avLst/>
          </a:prstGeom>
        </p:spPr>
        <p:txBody>
          <a:bodyPr>
            <a:normAutofit/>
          </a:bodyPr>
          <a:lstStyle>
            <a:lvl1pPr marL="0" indent="0" algn="l" defTabSz="914400" rtl="0" eaLnBrk="1" latinLnBrk="0" hangingPunct="1">
              <a:spcBef>
                <a:spcPct val="20000"/>
              </a:spcBef>
              <a:buFont typeface="Arial" pitchFamily="34" charset="0"/>
              <a:buNone/>
              <a:defRPr sz="1600" kern="1200">
                <a:solidFill>
                  <a:srgbClr val="0A65B0"/>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s-HN" dirty="0"/>
          </a:p>
        </p:txBody>
      </p:sp>
      <p:sp>
        <p:nvSpPr>
          <p:cNvPr id="6" name="Rectángulo 5">
            <a:extLst>
              <a:ext uri="{FF2B5EF4-FFF2-40B4-BE49-F238E27FC236}">
                <a16:creationId xmlns:a16="http://schemas.microsoft.com/office/drawing/2014/main" id="{5F921EF6-CD7A-4DFC-9096-F5C7322775D9}"/>
              </a:ext>
            </a:extLst>
          </p:cNvPr>
          <p:cNvSpPr/>
          <p:nvPr/>
        </p:nvSpPr>
        <p:spPr>
          <a:xfrm>
            <a:off x="782156" y="2608721"/>
            <a:ext cx="3933860" cy="2677656"/>
          </a:xfrm>
          <a:prstGeom prst="rect">
            <a:avLst/>
          </a:prstGeom>
        </p:spPr>
        <p:txBody>
          <a:bodyPr wrap="square">
            <a:spAutoFit/>
          </a:bodyPr>
          <a:lstStyle/>
          <a:p>
            <a:pPr algn="just">
              <a:lnSpc>
                <a:spcPct val="150000"/>
              </a:lnSpc>
            </a:pPr>
            <a:r>
              <a:rPr lang="es-MX" sz="1600" dirty="0">
                <a:solidFill>
                  <a:schemeClr val="accent4"/>
                </a:solidFill>
                <a:latin typeface="Arial" panose="020B0604020202020204" pitchFamily="34" charset="0"/>
                <a:cs typeface="Arial" panose="020B0604020202020204" pitchFamily="34" charset="0"/>
              </a:rPr>
              <a:t>Impartir capacitaciones a los docentes de la Educación Superior centroamericana, de acuerdo a la realidad y contexto de los programas de formación u oferta académica, para que exista una mayor apropiación teórica – práctica de las temáticas abordadas. </a:t>
            </a:r>
            <a:endParaRPr lang="es-NI" sz="1600" dirty="0">
              <a:solidFill>
                <a:schemeClr val="accent4"/>
              </a:solidFill>
              <a:latin typeface="Arial" panose="020B0604020202020204" pitchFamily="34" charset="0"/>
              <a:cs typeface="Arial" panose="020B0604020202020204" pitchFamily="34" charset="0"/>
            </a:endParaRPr>
          </a:p>
        </p:txBody>
      </p:sp>
      <p:sp>
        <p:nvSpPr>
          <p:cNvPr id="7" name="Rectángulo 6">
            <a:extLst>
              <a:ext uri="{FF2B5EF4-FFF2-40B4-BE49-F238E27FC236}">
                <a16:creationId xmlns:a16="http://schemas.microsoft.com/office/drawing/2014/main" id="{E2871636-DE1D-45E3-8236-B8D55493F825}"/>
              </a:ext>
            </a:extLst>
          </p:cNvPr>
          <p:cNvSpPr/>
          <p:nvPr/>
        </p:nvSpPr>
        <p:spPr>
          <a:xfrm>
            <a:off x="4923656" y="2608721"/>
            <a:ext cx="3824808" cy="3093154"/>
          </a:xfrm>
          <a:prstGeom prst="rect">
            <a:avLst/>
          </a:prstGeom>
        </p:spPr>
        <p:txBody>
          <a:bodyPr wrap="square">
            <a:spAutoFit/>
          </a:bodyPr>
          <a:lstStyle/>
          <a:p>
            <a:pPr lvl="0" algn="just">
              <a:lnSpc>
                <a:spcPct val="150000"/>
              </a:lnSpc>
            </a:pPr>
            <a:r>
              <a:rPr lang="es-ES_tradnl" sz="1600" dirty="0">
                <a:solidFill>
                  <a:schemeClr val="tx2">
                    <a:lumMod val="75000"/>
                  </a:schemeClr>
                </a:solidFill>
                <a:latin typeface="Arial" panose="020B0604020202020204" pitchFamily="34" charset="0"/>
                <a:cs typeface="Arial" panose="020B0604020202020204" pitchFamily="34" charset="0"/>
              </a:rPr>
              <a:t>Fortalecimiento del ámbito investigativo de las instituciones de Educación Superior que conforman la confederación universitaria centroamericana, de donde resulten propuestas de atención y mejoras que evidencien la inclusión socioeducativa. </a:t>
            </a:r>
            <a:endParaRPr lang="es-NI" sz="1600" dirty="0">
              <a:solidFill>
                <a:schemeClr val="tx2">
                  <a:lumMod val="75000"/>
                </a:schemeClr>
              </a:solidFill>
              <a:latin typeface="Arial" panose="020B0604020202020204" pitchFamily="34" charset="0"/>
              <a:cs typeface="Arial" panose="020B0604020202020204" pitchFamily="34" charset="0"/>
            </a:endParaRPr>
          </a:p>
          <a:p>
            <a:pPr algn="just">
              <a:lnSpc>
                <a:spcPct val="150000"/>
              </a:lnSpc>
            </a:pPr>
            <a:endParaRPr lang="es-NI" dirty="0">
              <a:solidFill>
                <a:schemeClr val="tx2">
                  <a:lumMod val="75000"/>
                </a:schemeClr>
              </a:solidFill>
            </a:endParaRPr>
          </a:p>
        </p:txBody>
      </p:sp>
      <p:sp>
        <p:nvSpPr>
          <p:cNvPr id="11" name="Rectángulo 10">
            <a:extLst>
              <a:ext uri="{FF2B5EF4-FFF2-40B4-BE49-F238E27FC236}">
                <a16:creationId xmlns:a16="http://schemas.microsoft.com/office/drawing/2014/main" id="{FA597EE2-249C-4FB2-9481-4FC6BB8DFE27}"/>
              </a:ext>
            </a:extLst>
          </p:cNvPr>
          <p:cNvSpPr/>
          <p:nvPr/>
        </p:nvSpPr>
        <p:spPr>
          <a:xfrm>
            <a:off x="755576" y="5240724"/>
            <a:ext cx="7920880" cy="880369"/>
          </a:xfrm>
          <a:prstGeom prst="rect">
            <a:avLst/>
          </a:prstGeom>
        </p:spPr>
        <p:txBody>
          <a:bodyPr wrap="square">
            <a:spAutoFit/>
          </a:bodyPr>
          <a:lstStyle/>
          <a:p>
            <a:pPr algn="just">
              <a:lnSpc>
                <a:spcPct val="150000"/>
              </a:lnSpc>
            </a:pPr>
            <a:r>
              <a:rPr lang="es-MX" dirty="0">
                <a:solidFill>
                  <a:schemeClr val="tx2">
                    <a:lumMod val="60000"/>
                    <a:lumOff val="40000"/>
                  </a:schemeClr>
                </a:solidFill>
              </a:rPr>
              <a:t>Formulación de proyectos universitarios desde diversos ámbitos de la Educación Superior centroamericana que aporten de manera integral a la inclusión educativa. </a:t>
            </a:r>
            <a:endParaRPr lang="es-NI" dirty="0">
              <a:solidFill>
                <a:schemeClr val="tx2">
                  <a:lumMod val="60000"/>
                  <a:lumOff val="40000"/>
                </a:schemeClr>
              </a:solidFill>
            </a:endParaRPr>
          </a:p>
        </p:txBody>
      </p:sp>
      <p:sp>
        <p:nvSpPr>
          <p:cNvPr id="12" name="Rectángulo: esquinas redondeadas 11">
            <a:extLst>
              <a:ext uri="{FF2B5EF4-FFF2-40B4-BE49-F238E27FC236}">
                <a16:creationId xmlns:a16="http://schemas.microsoft.com/office/drawing/2014/main" id="{3C4343BC-3465-4371-9F24-FA42B26D4825}"/>
              </a:ext>
            </a:extLst>
          </p:cNvPr>
          <p:cNvSpPr/>
          <p:nvPr/>
        </p:nvSpPr>
        <p:spPr>
          <a:xfrm>
            <a:off x="1916088" y="1997299"/>
            <a:ext cx="5616624" cy="395029"/>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s-NI" sz="16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Arial" panose="020B0604020202020204" pitchFamily="34" charset="0"/>
                <a:cs typeface="Arial" panose="020B0604020202020204" pitchFamily="34" charset="0"/>
              </a:rPr>
              <a:t>Acciones concretas para línea/eje de acción 2</a:t>
            </a:r>
          </a:p>
        </p:txBody>
      </p:sp>
    </p:spTree>
    <p:extLst>
      <p:ext uri="{BB962C8B-B14F-4D97-AF65-F5344CB8AC3E}">
        <p14:creationId xmlns:p14="http://schemas.microsoft.com/office/powerpoint/2010/main" val="26394150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pPr algn="just"/>
            <a:r>
              <a:rPr lang="es-HN" dirty="0"/>
              <a:t>CONCLUSIONES</a:t>
            </a:r>
          </a:p>
        </p:txBody>
      </p:sp>
      <p:sp>
        <p:nvSpPr>
          <p:cNvPr id="4" name="Marcador de contenido 2">
            <a:extLst>
              <a:ext uri="{FF2B5EF4-FFF2-40B4-BE49-F238E27FC236}">
                <a16:creationId xmlns:a16="http://schemas.microsoft.com/office/drawing/2014/main" id="{6C211AA1-5B0C-4C31-9E18-252139F52A8A}"/>
              </a:ext>
            </a:extLst>
          </p:cNvPr>
          <p:cNvSpPr txBox="1">
            <a:spLocks/>
          </p:cNvSpPr>
          <p:nvPr/>
        </p:nvSpPr>
        <p:spPr>
          <a:xfrm>
            <a:off x="763960" y="1780906"/>
            <a:ext cx="7920880" cy="4340187"/>
          </a:xfrm>
          <a:prstGeom prst="rect">
            <a:avLst/>
          </a:prstGeom>
        </p:spPr>
        <p:txBody>
          <a:bodyPr>
            <a:normAutofit/>
          </a:bodyPr>
          <a:lstStyle>
            <a:lvl1pPr marL="0" indent="0" algn="l" defTabSz="914400" rtl="0" eaLnBrk="1" latinLnBrk="0" hangingPunct="1">
              <a:spcBef>
                <a:spcPct val="20000"/>
              </a:spcBef>
              <a:buFont typeface="Arial" pitchFamily="34" charset="0"/>
              <a:buNone/>
              <a:defRPr sz="1600" kern="1200">
                <a:solidFill>
                  <a:srgbClr val="0A65B0"/>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s-HN" dirty="0"/>
          </a:p>
        </p:txBody>
      </p:sp>
      <p:sp>
        <p:nvSpPr>
          <p:cNvPr id="3" name="CuadroTexto 2">
            <a:extLst>
              <a:ext uri="{FF2B5EF4-FFF2-40B4-BE49-F238E27FC236}">
                <a16:creationId xmlns:a16="http://schemas.microsoft.com/office/drawing/2014/main" id="{144A6A56-42EE-492F-96BE-15F3CB2DA7D3}"/>
              </a:ext>
            </a:extLst>
          </p:cNvPr>
          <p:cNvSpPr txBox="1"/>
          <p:nvPr/>
        </p:nvSpPr>
        <p:spPr>
          <a:xfrm>
            <a:off x="971600" y="1616698"/>
            <a:ext cx="7488832" cy="1328023"/>
          </a:xfrm>
          <a:prstGeom prst="round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lnSpc>
                <a:spcPct val="150000"/>
              </a:lnSpc>
            </a:pPr>
            <a:r>
              <a:rPr lang="es-NI" sz="1600" b="1" dirty="0">
                <a:solidFill>
                  <a:srgbClr val="0A65B0"/>
                </a:solidFill>
                <a:latin typeface="Arial" panose="020B0604020202020204" pitchFamily="34" charset="0"/>
                <a:cs typeface="Arial" panose="020B0604020202020204" pitchFamily="34" charset="0"/>
              </a:rPr>
              <a:t>Enunciado del problema: </a:t>
            </a:r>
            <a:r>
              <a:rPr lang="es-MX" sz="1600" dirty="0">
                <a:solidFill>
                  <a:srgbClr val="0A65B0"/>
                </a:solidFill>
                <a:latin typeface="Arial" panose="020B0604020202020204" pitchFamily="34" charset="0"/>
                <a:cs typeface="Arial" panose="020B0604020202020204" pitchFamily="34" charset="0"/>
              </a:rPr>
              <a:t>conocer el papel actual de la Educación Superior nicaragüense en la inclusión educativa y qué falta para continuar aportando a la misma desde el sistema universitario.</a:t>
            </a:r>
            <a:endParaRPr lang="es-NI" sz="1600" dirty="0">
              <a:solidFill>
                <a:srgbClr val="0A65B0"/>
              </a:solidFill>
              <a:latin typeface="Arial" panose="020B0604020202020204" pitchFamily="34" charset="0"/>
              <a:cs typeface="Arial" panose="020B0604020202020204" pitchFamily="34" charset="0"/>
            </a:endParaRPr>
          </a:p>
        </p:txBody>
      </p:sp>
      <p:cxnSp>
        <p:nvCxnSpPr>
          <p:cNvPr id="6" name="Conector recto de flecha 5">
            <a:extLst>
              <a:ext uri="{FF2B5EF4-FFF2-40B4-BE49-F238E27FC236}">
                <a16:creationId xmlns:a16="http://schemas.microsoft.com/office/drawing/2014/main" id="{81437A89-E643-4F52-A549-88E762B283D1}"/>
              </a:ext>
            </a:extLst>
          </p:cNvPr>
          <p:cNvCxnSpPr>
            <a:stCxn id="3" idx="2"/>
          </p:cNvCxnSpPr>
          <p:nvPr/>
        </p:nvCxnSpPr>
        <p:spPr>
          <a:xfrm>
            <a:off x="4716016" y="2944721"/>
            <a:ext cx="0" cy="472177"/>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8" name="CuadroTexto 7">
            <a:extLst>
              <a:ext uri="{FF2B5EF4-FFF2-40B4-BE49-F238E27FC236}">
                <a16:creationId xmlns:a16="http://schemas.microsoft.com/office/drawing/2014/main" id="{613183F1-7221-49FC-A0C4-E03CCBA0E7AB}"/>
              </a:ext>
            </a:extLst>
          </p:cNvPr>
          <p:cNvSpPr txBox="1"/>
          <p:nvPr/>
        </p:nvSpPr>
        <p:spPr>
          <a:xfrm>
            <a:off x="2591787" y="3446474"/>
            <a:ext cx="4248458" cy="338554"/>
          </a:xfrm>
          <a:prstGeom prst="rect">
            <a:avLst/>
          </a:prstGeom>
          <a:noFill/>
        </p:spPr>
        <p:txBody>
          <a:bodyPr wrap="square" rtlCol="0">
            <a:spAutoFit/>
          </a:bodyPr>
          <a:lstStyle/>
          <a:p>
            <a:r>
              <a:rPr lang="es-NI" sz="1600" dirty="0">
                <a:solidFill>
                  <a:srgbClr val="0A65B0"/>
                </a:solidFill>
                <a:latin typeface="Arial" panose="020B0604020202020204" pitchFamily="34" charset="0"/>
                <a:cs typeface="Arial" panose="020B0604020202020204" pitchFamily="34" charset="0"/>
              </a:rPr>
              <a:t>Para dar salida a ello se realizó lo siguiente</a:t>
            </a:r>
          </a:p>
        </p:txBody>
      </p:sp>
      <p:sp>
        <p:nvSpPr>
          <p:cNvPr id="10" name="CuadroTexto 9">
            <a:extLst>
              <a:ext uri="{FF2B5EF4-FFF2-40B4-BE49-F238E27FC236}">
                <a16:creationId xmlns:a16="http://schemas.microsoft.com/office/drawing/2014/main" id="{37D5DF3B-9AAD-4F0A-923C-C3F93801087C}"/>
              </a:ext>
            </a:extLst>
          </p:cNvPr>
          <p:cNvSpPr txBox="1"/>
          <p:nvPr/>
        </p:nvSpPr>
        <p:spPr>
          <a:xfrm>
            <a:off x="643566" y="4737880"/>
            <a:ext cx="3428412" cy="1295868"/>
          </a:xfrm>
          <a:prstGeom prst="rect">
            <a:avLst/>
          </a:prstGeom>
          <a:noFill/>
        </p:spPr>
        <p:txBody>
          <a:bodyPr wrap="square" rtlCol="0">
            <a:spAutoFit/>
          </a:bodyPr>
          <a:lstStyle/>
          <a:p>
            <a:pPr algn="just">
              <a:lnSpc>
                <a:spcPct val="150000"/>
              </a:lnSpc>
            </a:pPr>
            <a:r>
              <a:rPr lang="es-MX" dirty="0">
                <a:solidFill>
                  <a:schemeClr val="accent1">
                    <a:lumMod val="50000"/>
                  </a:schemeClr>
                </a:solidFill>
              </a:rPr>
              <a:t>Se contextualizó la definición de la inclusión educativa según el marco jurídico nicaragüense.</a:t>
            </a:r>
            <a:endParaRPr lang="es-NI" dirty="0">
              <a:solidFill>
                <a:schemeClr val="accent1">
                  <a:lumMod val="50000"/>
                </a:schemeClr>
              </a:solidFill>
            </a:endParaRPr>
          </a:p>
        </p:txBody>
      </p:sp>
      <p:sp>
        <p:nvSpPr>
          <p:cNvPr id="11" name="CuadroTexto 10">
            <a:extLst>
              <a:ext uri="{FF2B5EF4-FFF2-40B4-BE49-F238E27FC236}">
                <a16:creationId xmlns:a16="http://schemas.microsoft.com/office/drawing/2014/main" id="{449E3EBB-DC70-46A2-BC62-5758B68C7F73}"/>
              </a:ext>
            </a:extLst>
          </p:cNvPr>
          <p:cNvSpPr txBox="1"/>
          <p:nvPr/>
        </p:nvSpPr>
        <p:spPr>
          <a:xfrm>
            <a:off x="4986053" y="4627757"/>
            <a:ext cx="3636389" cy="1754326"/>
          </a:xfrm>
          <a:prstGeom prst="rect">
            <a:avLst/>
          </a:prstGeom>
          <a:noFill/>
        </p:spPr>
        <p:txBody>
          <a:bodyPr wrap="square" rtlCol="0">
            <a:spAutoFit/>
          </a:bodyPr>
          <a:lstStyle/>
          <a:p>
            <a:pPr algn="just">
              <a:lnSpc>
                <a:spcPct val="150000"/>
              </a:lnSpc>
            </a:pPr>
            <a:r>
              <a:rPr lang="es-MX" dirty="0">
                <a:solidFill>
                  <a:schemeClr val="accent1">
                    <a:lumMod val="50000"/>
                  </a:schemeClr>
                </a:solidFill>
              </a:rPr>
              <a:t>Se especificaron las carreras educativas que se ofertan en las instituciones de Educación Superior en Nicaragua.</a:t>
            </a:r>
            <a:endParaRPr lang="es-NI" dirty="0">
              <a:solidFill>
                <a:schemeClr val="accent1">
                  <a:lumMod val="50000"/>
                </a:schemeClr>
              </a:solidFill>
            </a:endParaRPr>
          </a:p>
        </p:txBody>
      </p:sp>
      <p:cxnSp>
        <p:nvCxnSpPr>
          <p:cNvPr id="7" name="Conector recto 6">
            <a:extLst>
              <a:ext uri="{FF2B5EF4-FFF2-40B4-BE49-F238E27FC236}">
                <a16:creationId xmlns:a16="http://schemas.microsoft.com/office/drawing/2014/main" id="{6192DE1B-D0A0-473C-9B35-250313D0109C}"/>
              </a:ext>
            </a:extLst>
          </p:cNvPr>
          <p:cNvCxnSpPr>
            <a:stCxn id="8" idx="2"/>
          </p:cNvCxnSpPr>
          <p:nvPr/>
        </p:nvCxnSpPr>
        <p:spPr>
          <a:xfrm>
            <a:off x="4716016" y="3785028"/>
            <a:ext cx="0" cy="436060"/>
          </a:xfrm>
          <a:prstGeom prst="line">
            <a:avLst/>
          </a:prstGeom>
        </p:spPr>
        <p:style>
          <a:lnRef idx="3">
            <a:schemeClr val="accent1"/>
          </a:lnRef>
          <a:fillRef idx="0">
            <a:schemeClr val="accent1"/>
          </a:fillRef>
          <a:effectRef idx="2">
            <a:schemeClr val="accent1"/>
          </a:effectRef>
          <a:fontRef idx="minor">
            <a:schemeClr val="tx1"/>
          </a:fontRef>
        </p:style>
      </p:cxnSp>
      <p:cxnSp>
        <p:nvCxnSpPr>
          <p:cNvPr id="15" name="Conector recto 14">
            <a:extLst>
              <a:ext uri="{FF2B5EF4-FFF2-40B4-BE49-F238E27FC236}">
                <a16:creationId xmlns:a16="http://schemas.microsoft.com/office/drawing/2014/main" id="{2C624779-13C3-4E84-9548-FA62DF7DDEE9}"/>
              </a:ext>
            </a:extLst>
          </p:cNvPr>
          <p:cNvCxnSpPr>
            <a:cxnSpLocks/>
          </p:cNvCxnSpPr>
          <p:nvPr/>
        </p:nvCxnSpPr>
        <p:spPr>
          <a:xfrm>
            <a:off x="2339752" y="4221088"/>
            <a:ext cx="4500493"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18" name="Conector recto de flecha 17">
            <a:extLst>
              <a:ext uri="{FF2B5EF4-FFF2-40B4-BE49-F238E27FC236}">
                <a16:creationId xmlns:a16="http://schemas.microsoft.com/office/drawing/2014/main" id="{38E2A89E-2FC7-468A-8C26-A56B896C36AA}"/>
              </a:ext>
            </a:extLst>
          </p:cNvPr>
          <p:cNvCxnSpPr/>
          <p:nvPr/>
        </p:nvCxnSpPr>
        <p:spPr>
          <a:xfrm>
            <a:off x="2357772" y="4221088"/>
            <a:ext cx="0" cy="44404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0" name="Conector recto de flecha 19">
            <a:extLst>
              <a:ext uri="{FF2B5EF4-FFF2-40B4-BE49-F238E27FC236}">
                <a16:creationId xmlns:a16="http://schemas.microsoft.com/office/drawing/2014/main" id="{E152BF34-69A1-4AD0-99D7-728BDFC733CA}"/>
              </a:ext>
            </a:extLst>
          </p:cNvPr>
          <p:cNvCxnSpPr/>
          <p:nvPr/>
        </p:nvCxnSpPr>
        <p:spPr>
          <a:xfrm>
            <a:off x="6804248" y="4221088"/>
            <a:ext cx="0" cy="44404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864142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pPr algn="just"/>
            <a:r>
              <a:rPr lang="es-HN" dirty="0"/>
              <a:t>CONCLUSIONES</a:t>
            </a:r>
          </a:p>
        </p:txBody>
      </p:sp>
      <p:sp>
        <p:nvSpPr>
          <p:cNvPr id="4" name="Marcador de contenido 2">
            <a:extLst>
              <a:ext uri="{FF2B5EF4-FFF2-40B4-BE49-F238E27FC236}">
                <a16:creationId xmlns:a16="http://schemas.microsoft.com/office/drawing/2014/main" id="{6C211AA1-5B0C-4C31-9E18-252139F52A8A}"/>
              </a:ext>
            </a:extLst>
          </p:cNvPr>
          <p:cNvSpPr txBox="1">
            <a:spLocks/>
          </p:cNvSpPr>
          <p:nvPr/>
        </p:nvSpPr>
        <p:spPr>
          <a:xfrm>
            <a:off x="763960" y="1780906"/>
            <a:ext cx="7920880" cy="4340187"/>
          </a:xfrm>
          <a:prstGeom prst="rect">
            <a:avLst/>
          </a:prstGeom>
        </p:spPr>
        <p:txBody>
          <a:bodyPr>
            <a:normAutofit/>
          </a:bodyPr>
          <a:lstStyle>
            <a:lvl1pPr marL="0" indent="0" algn="l" defTabSz="914400" rtl="0" eaLnBrk="1" latinLnBrk="0" hangingPunct="1">
              <a:spcBef>
                <a:spcPct val="20000"/>
              </a:spcBef>
              <a:buFont typeface="Arial" pitchFamily="34" charset="0"/>
              <a:buNone/>
              <a:defRPr sz="1600" kern="1200">
                <a:solidFill>
                  <a:srgbClr val="0A65B0"/>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s-HN" dirty="0"/>
          </a:p>
        </p:txBody>
      </p:sp>
      <p:sp>
        <p:nvSpPr>
          <p:cNvPr id="3" name="CuadroTexto 2">
            <a:extLst>
              <a:ext uri="{FF2B5EF4-FFF2-40B4-BE49-F238E27FC236}">
                <a16:creationId xmlns:a16="http://schemas.microsoft.com/office/drawing/2014/main" id="{144A6A56-42EE-492F-96BE-15F3CB2DA7D3}"/>
              </a:ext>
            </a:extLst>
          </p:cNvPr>
          <p:cNvSpPr txBox="1"/>
          <p:nvPr/>
        </p:nvSpPr>
        <p:spPr>
          <a:xfrm>
            <a:off x="971600" y="1616698"/>
            <a:ext cx="7488832" cy="1277513"/>
          </a:xfrm>
          <a:prstGeom prst="round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lnSpc>
                <a:spcPct val="150000"/>
              </a:lnSpc>
            </a:pPr>
            <a:r>
              <a:rPr lang="es-NI" sz="1600" b="1" dirty="0">
                <a:solidFill>
                  <a:srgbClr val="0A65B0"/>
                </a:solidFill>
                <a:latin typeface="Arial" panose="020B0604020202020204" pitchFamily="34" charset="0"/>
                <a:cs typeface="Arial" panose="020B0604020202020204" pitchFamily="34" charset="0"/>
              </a:rPr>
              <a:t>Enunciado del problema: </a:t>
            </a:r>
            <a:r>
              <a:rPr lang="es-MX" sz="1600" dirty="0">
                <a:solidFill>
                  <a:srgbClr val="0A65B0"/>
                </a:solidFill>
                <a:latin typeface="Arial" panose="020B0604020202020204" pitchFamily="34" charset="0"/>
                <a:cs typeface="Arial" panose="020B0604020202020204" pitchFamily="34" charset="0"/>
              </a:rPr>
              <a:t>conocer el papel actual de la Educación Superior nicaragüense en la inclusión educativa y que falta para continuar aportando al desarrollo de la misma desde el sistema universitario.</a:t>
            </a:r>
            <a:endParaRPr lang="es-NI" sz="1600" dirty="0">
              <a:solidFill>
                <a:srgbClr val="0A65B0"/>
              </a:solidFill>
              <a:latin typeface="Arial" panose="020B0604020202020204" pitchFamily="34" charset="0"/>
              <a:cs typeface="Arial" panose="020B0604020202020204" pitchFamily="34" charset="0"/>
            </a:endParaRPr>
          </a:p>
        </p:txBody>
      </p:sp>
      <p:cxnSp>
        <p:nvCxnSpPr>
          <p:cNvPr id="6" name="Conector recto de flecha 5">
            <a:extLst>
              <a:ext uri="{FF2B5EF4-FFF2-40B4-BE49-F238E27FC236}">
                <a16:creationId xmlns:a16="http://schemas.microsoft.com/office/drawing/2014/main" id="{81437A89-E643-4F52-A549-88E762B283D1}"/>
              </a:ext>
            </a:extLst>
          </p:cNvPr>
          <p:cNvCxnSpPr>
            <a:stCxn id="3" idx="2"/>
          </p:cNvCxnSpPr>
          <p:nvPr/>
        </p:nvCxnSpPr>
        <p:spPr>
          <a:xfrm>
            <a:off x="4716016" y="2894211"/>
            <a:ext cx="0" cy="522687"/>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8" name="CuadroTexto 7">
            <a:extLst>
              <a:ext uri="{FF2B5EF4-FFF2-40B4-BE49-F238E27FC236}">
                <a16:creationId xmlns:a16="http://schemas.microsoft.com/office/drawing/2014/main" id="{613183F1-7221-49FC-A0C4-E03CCBA0E7AB}"/>
              </a:ext>
            </a:extLst>
          </p:cNvPr>
          <p:cNvSpPr txBox="1"/>
          <p:nvPr/>
        </p:nvSpPr>
        <p:spPr>
          <a:xfrm>
            <a:off x="2591787" y="3446474"/>
            <a:ext cx="4248458" cy="338554"/>
          </a:xfrm>
          <a:prstGeom prst="rect">
            <a:avLst/>
          </a:prstGeom>
          <a:noFill/>
        </p:spPr>
        <p:txBody>
          <a:bodyPr wrap="square" rtlCol="0">
            <a:spAutoFit/>
          </a:bodyPr>
          <a:lstStyle/>
          <a:p>
            <a:r>
              <a:rPr lang="es-NI" sz="1600" dirty="0">
                <a:solidFill>
                  <a:srgbClr val="0A65B0"/>
                </a:solidFill>
                <a:latin typeface="Arial" panose="020B0604020202020204" pitchFamily="34" charset="0"/>
                <a:cs typeface="Arial" panose="020B0604020202020204" pitchFamily="34" charset="0"/>
              </a:rPr>
              <a:t>Para dar salida a ello se realizó lo siguiente</a:t>
            </a:r>
          </a:p>
        </p:txBody>
      </p:sp>
      <p:sp>
        <p:nvSpPr>
          <p:cNvPr id="10" name="CuadroTexto 9">
            <a:extLst>
              <a:ext uri="{FF2B5EF4-FFF2-40B4-BE49-F238E27FC236}">
                <a16:creationId xmlns:a16="http://schemas.microsoft.com/office/drawing/2014/main" id="{37D5DF3B-9AAD-4F0A-923C-C3F93801087C}"/>
              </a:ext>
            </a:extLst>
          </p:cNvPr>
          <p:cNvSpPr txBox="1"/>
          <p:nvPr/>
        </p:nvSpPr>
        <p:spPr>
          <a:xfrm>
            <a:off x="643566" y="4737880"/>
            <a:ext cx="3428412" cy="1754326"/>
          </a:xfrm>
          <a:prstGeom prst="rect">
            <a:avLst/>
          </a:prstGeom>
          <a:noFill/>
        </p:spPr>
        <p:txBody>
          <a:bodyPr wrap="square" rtlCol="0">
            <a:spAutoFit/>
          </a:bodyPr>
          <a:lstStyle/>
          <a:p>
            <a:pPr algn="just">
              <a:lnSpc>
                <a:spcPct val="150000"/>
              </a:lnSpc>
            </a:pPr>
            <a:r>
              <a:rPr lang="es-MX" dirty="0">
                <a:solidFill>
                  <a:schemeClr val="accent1">
                    <a:lumMod val="50000"/>
                  </a:schemeClr>
                </a:solidFill>
              </a:rPr>
              <a:t>Mediante opiniones de expertos, se identificaron que existen avances y limitaciones en cuanto a inclusión educativa.</a:t>
            </a:r>
          </a:p>
        </p:txBody>
      </p:sp>
      <p:sp>
        <p:nvSpPr>
          <p:cNvPr id="11" name="CuadroTexto 10">
            <a:extLst>
              <a:ext uri="{FF2B5EF4-FFF2-40B4-BE49-F238E27FC236}">
                <a16:creationId xmlns:a16="http://schemas.microsoft.com/office/drawing/2014/main" id="{449E3EBB-DC70-46A2-BC62-5758B68C7F73}"/>
              </a:ext>
            </a:extLst>
          </p:cNvPr>
          <p:cNvSpPr txBox="1"/>
          <p:nvPr/>
        </p:nvSpPr>
        <p:spPr>
          <a:xfrm>
            <a:off x="4986053" y="4627757"/>
            <a:ext cx="3636389" cy="1711366"/>
          </a:xfrm>
          <a:prstGeom prst="rect">
            <a:avLst/>
          </a:prstGeom>
          <a:noFill/>
        </p:spPr>
        <p:txBody>
          <a:bodyPr wrap="square" rtlCol="0">
            <a:spAutoFit/>
          </a:bodyPr>
          <a:lstStyle/>
          <a:p>
            <a:pPr algn="just">
              <a:lnSpc>
                <a:spcPct val="150000"/>
              </a:lnSpc>
            </a:pPr>
            <a:r>
              <a:rPr lang="es-MX" dirty="0">
                <a:solidFill>
                  <a:schemeClr val="accent1">
                    <a:lumMod val="50000"/>
                  </a:schemeClr>
                </a:solidFill>
              </a:rPr>
              <a:t>Se presentan algunas propuestas y soluciones para continuar avanzando en la inclusión educativa en el sistema universitario. </a:t>
            </a:r>
          </a:p>
        </p:txBody>
      </p:sp>
      <p:cxnSp>
        <p:nvCxnSpPr>
          <p:cNvPr id="7" name="Conector recto 6">
            <a:extLst>
              <a:ext uri="{FF2B5EF4-FFF2-40B4-BE49-F238E27FC236}">
                <a16:creationId xmlns:a16="http://schemas.microsoft.com/office/drawing/2014/main" id="{6192DE1B-D0A0-473C-9B35-250313D0109C}"/>
              </a:ext>
            </a:extLst>
          </p:cNvPr>
          <p:cNvCxnSpPr>
            <a:stCxn id="8" idx="2"/>
          </p:cNvCxnSpPr>
          <p:nvPr/>
        </p:nvCxnSpPr>
        <p:spPr>
          <a:xfrm>
            <a:off x="4716016" y="3785028"/>
            <a:ext cx="0" cy="436060"/>
          </a:xfrm>
          <a:prstGeom prst="line">
            <a:avLst/>
          </a:prstGeom>
        </p:spPr>
        <p:style>
          <a:lnRef idx="3">
            <a:schemeClr val="accent1"/>
          </a:lnRef>
          <a:fillRef idx="0">
            <a:schemeClr val="accent1"/>
          </a:fillRef>
          <a:effectRef idx="2">
            <a:schemeClr val="accent1"/>
          </a:effectRef>
          <a:fontRef idx="minor">
            <a:schemeClr val="tx1"/>
          </a:fontRef>
        </p:style>
      </p:cxnSp>
      <p:cxnSp>
        <p:nvCxnSpPr>
          <p:cNvPr id="15" name="Conector recto 14">
            <a:extLst>
              <a:ext uri="{FF2B5EF4-FFF2-40B4-BE49-F238E27FC236}">
                <a16:creationId xmlns:a16="http://schemas.microsoft.com/office/drawing/2014/main" id="{2C624779-13C3-4E84-9548-FA62DF7DDEE9}"/>
              </a:ext>
            </a:extLst>
          </p:cNvPr>
          <p:cNvCxnSpPr>
            <a:cxnSpLocks/>
          </p:cNvCxnSpPr>
          <p:nvPr/>
        </p:nvCxnSpPr>
        <p:spPr>
          <a:xfrm>
            <a:off x="2339752" y="4221088"/>
            <a:ext cx="4500493"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18" name="Conector recto de flecha 17">
            <a:extLst>
              <a:ext uri="{FF2B5EF4-FFF2-40B4-BE49-F238E27FC236}">
                <a16:creationId xmlns:a16="http://schemas.microsoft.com/office/drawing/2014/main" id="{38E2A89E-2FC7-468A-8C26-A56B896C36AA}"/>
              </a:ext>
            </a:extLst>
          </p:cNvPr>
          <p:cNvCxnSpPr/>
          <p:nvPr/>
        </p:nvCxnSpPr>
        <p:spPr>
          <a:xfrm>
            <a:off x="2357772" y="4221088"/>
            <a:ext cx="0" cy="44404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0" name="Conector recto de flecha 19">
            <a:extLst>
              <a:ext uri="{FF2B5EF4-FFF2-40B4-BE49-F238E27FC236}">
                <a16:creationId xmlns:a16="http://schemas.microsoft.com/office/drawing/2014/main" id="{E152BF34-69A1-4AD0-99D7-728BDFC733CA}"/>
              </a:ext>
            </a:extLst>
          </p:cNvPr>
          <p:cNvCxnSpPr/>
          <p:nvPr/>
        </p:nvCxnSpPr>
        <p:spPr>
          <a:xfrm>
            <a:off x="6804248" y="4221088"/>
            <a:ext cx="0" cy="44404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665278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98082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0D96A4-6612-9945-AF3A-15D55DEC3375}"/>
              </a:ext>
            </a:extLst>
          </p:cNvPr>
          <p:cNvSpPr>
            <a:spLocks noGrp="1"/>
          </p:cNvSpPr>
          <p:nvPr>
            <p:ph type="title"/>
          </p:nvPr>
        </p:nvSpPr>
        <p:spPr/>
        <p:txBody>
          <a:bodyPr/>
          <a:lstStyle/>
          <a:p>
            <a:r>
              <a:rPr lang="es-HN" dirty="0"/>
              <a:t>Mesa de trabajo y eje temático</a:t>
            </a:r>
          </a:p>
        </p:txBody>
      </p:sp>
      <p:graphicFrame>
        <p:nvGraphicFramePr>
          <p:cNvPr id="6" name="Marcador de contenido 5">
            <a:extLst>
              <a:ext uri="{FF2B5EF4-FFF2-40B4-BE49-F238E27FC236}">
                <a16:creationId xmlns:a16="http://schemas.microsoft.com/office/drawing/2014/main" id="{59E349DD-73BA-41A4-9672-4A7A7B7FD976}"/>
              </a:ext>
            </a:extLst>
          </p:cNvPr>
          <p:cNvGraphicFramePr>
            <a:graphicFrameLocks noGrp="1"/>
          </p:cNvGraphicFramePr>
          <p:nvPr>
            <p:ph idx="10"/>
            <p:extLst>
              <p:ext uri="{D42A27DB-BD31-4B8C-83A1-F6EECF244321}">
                <p14:modId xmlns:p14="http://schemas.microsoft.com/office/powerpoint/2010/main" val="3316528319"/>
              </p:ext>
            </p:extLst>
          </p:nvPr>
        </p:nvGraphicFramePr>
        <p:xfrm>
          <a:off x="2411413" y="1628775"/>
          <a:ext cx="6275387" cy="4340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Marcador de posición de imagen 7">
            <a:extLst>
              <a:ext uri="{FF2B5EF4-FFF2-40B4-BE49-F238E27FC236}">
                <a16:creationId xmlns:a16="http://schemas.microsoft.com/office/drawing/2014/main" id="{7A279287-F10C-4912-8F79-DCC55455AFF0}"/>
              </a:ext>
            </a:extLst>
          </p:cNvPr>
          <p:cNvPicPr>
            <a:picLocks noGrp="1" noChangeAspect="1"/>
          </p:cNvPicPr>
          <p:nvPr>
            <p:ph type="pic" sz="quarter" idx="11"/>
          </p:nvPr>
        </p:nvPicPr>
        <p:blipFill rotWithShape="1">
          <a:blip r:embed="rId7" cstate="print">
            <a:extLst>
              <a:ext uri="{28A0092B-C50C-407E-A947-70E740481C1C}">
                <a14:useLocalDpi xmlns:a14="http://schemas.microsoft.com/office/drawing/2010/main" val="0"/>
              </a:ext>
            </a:extLst>
          </a:blip>
          <a:srcRect l="774" t="-15026" r="-774" b="-27597"/>
          <a:stretch/>
        </p:blipFill>
        <p:spPr>
          <a:xfrm>
            <a:off x="336674" y="1844675"/>
            <a:ext cx="1800225" cy="1368425"/>
          </a:xfrm>
        </p:spPr>
      </p:pic>
      <p:pic>
        <p:nvPicPr>
          <p:cNvPr id="7" name="Marcador de posición de imagen 6">
            <a:extLst>
              <a:ext uri="{FF2B5EF4-FFF2-40B4-BE49-F238E27FC236}">
                <a16:creationId xmlns:a16="http://schemas.microsoft.com/office/drawing/2014/main" id="{174A081B-940C-4462-8EDC-D178564AD44E}"/>
              </a:ext>
            </a:extLst>
          </p:cNvPr>
          <p:cNvPicPr>
            <a:picLocks noGrp="1" noChangeAspect="1"/>
          </p:cNvPicPr>
          <p:nvPr>
            <p:ph type="pic" sz="quarter" idx="12"/>
          </p:nvPr>
        </p:nvPicPr>
        <p:blipFill>
          <a:blip r:embed="rId8" cstate="print">
            <a:extLst>
              <a:ext uri="{28A0092B-C50C-407E-A947-70E740481C1C}">
                <a14:useLocalDpi xmlns:a14="http://schemas.microsoft.com/office/drawing/2010/main" val="0"/>
              </a:ext>
            </a:extLst>
          </a:blip>
          <a:srcRect t="2889" b="2889"/>
          <a:stretch>
            <a:fillRect/>
          </a:stretch>
        </p:blipFill>
        <p:spPr/>
      </p:pic>
    </p:spTree>
    <p:extLst>
      <p:ext uri="{BB962C8B-B14F-4D97-AF65-F5344CB8AC3E}">
        <p14:creationId xmlns:p14="http://schemas.microsoft.com/office/powerpoint/2010/main" val="9530825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r>
              <a:rPr lang="es-HN" dirty="0"/>
              <a:t>ENUNCIADO DEL PROBLEMA	</a:t>
            </a:r>
          </a:p>
        </p:txBody>
      </p:sp>
      <p:sp>
        <p:nvSpPr>
          <p:cNvPr id="3" name="Marcador de contenido 2">
            <a:extLst>
              <a:ext uri="{FF2B5EF4-FFF2-40B4-BE49-F238E27FC236}">
                <a16:creationId xmlns:a16="http://schemas.microsoft.com/office/drawing/2014/main" id="{EF9A1593-9D15-0C45-BC80-520CDE9B0FE0}"/>
              </a:ext>
            </a:extLst>
          </p:cNvPr>
          <p:cNvSpPr>
            <a:spLocks noGrp="1"/>
          </p:cNvSpPr>
          <p:nvPr>
            <p:ph idx="10"/>
          </p:nvPr>
        </p:nvSpPr>
        <p:spPr>
          <a:xfrm>
            <a:off x="611560" y="1628507"/>
            <a:ext cx="7920880" cy="1296438"/>
          </a:xfrm>
        </p:spPr>
        <p:txBody>
          <a:bodyPr/>
          <a:lstStyle/>
          <a:p>
            <a:pPr algn="just">
              <a:lnSpc>
                <a:spcPct val="150000"/>
              </a:lnSpc>
            </a:pPr>
            <a:r>
              <a:rPr lang="es-ES_tradnl" dirty="0"/>
              <a:t>El papel actual de la Educación Superior nicaragüense referente a la  inclusión educativa, y que falta para continuar aportando a un mejor desarrollo de la misma, a continuación se especifican los sectores socioeducativos objeto de estudio:</a:t>
            </a:r>
          </a:p>
          <a:p>
            <a:endParaRPr lang="es-HN" dirty="0"/>
          </a:p>
        </p:txBody>
      </p:sp>
      <p:graphicFrame>
        <p:nvGraphicFramePr>
          <p:cNvPr id="4" name="Diagrama 3">
            <a:extLst>
              <a:ext uri="{FF2B5EF4-FFF2-40B4-BE49-F238E27FC236}">
                <a16:creationId xmlns:a16="http://schemas.microsoft.com/office/drawing/2014/main" id="{4AC94A02-9E1C-4840-AB72-8F3268EDB894}"/>
              </a:ext>
            </a:extLst>
          </p:cNvPr>
          <p:cNvGraphicFramePr/>
          <p:nvPr>
            <p:extLst>
              <p:ext uri="{D42A27DB-BD31-4B8C-83A1-F6EECF244321}">
                <p14:modId xmlns:p14="http://schemas.microsoft.com/office/powerpoint/2010/main" val="627956464"/>
              </p:ext>
            </p:extLst>
          </p:nvPr>
        </p:nvGraphicFramePr>
        <p:xfrm>
          <a:off x="611560" y="2939255"/>
          <a:ext cx="7920880" cy="36580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71763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a:xfrm>
            <a:off x="2339752" y="357386"/>
            <a:ext cx="6408712" cy="1040782"/>
          </a:xfrm>
        </p:spPr>
        <p:txBody>
          <a:bodyPr/>
          <a:lstStyle/>
          <a:p>
            <a:r>
              <a:rPr lang="es-HN" sz="2400" dirty="0"/>
              <a:t>ANÁLISIS Y DISCUSIÓN DEL PROBLEMA: ASPECTOS METODOLÓGICOS</a:t>
            </a:r>
          </a:p>
        </p:txBody>
      </p:sp>
      <p:graphicFrame>
        <p:nvGraphicFramePr>
          <p:cNvPr id="7" name="Marcador de contenido 6">
            <a:extLst>
              <a:ext uri="{FF2B5EF4-FFF2-40B4-BE49-F238E27FC236}">
                <a16:creationId xmlns:a16="http://schemas.microsoft.com/office/drawing/2014/main" id="{2F26186D-2530-4E2C-96E9-FC0E4B70DAD9}"/>
              </a:ext>
            </a:extLst>
          </p:cNvPr>
          <p:cNvGraphicFramePr>
            <a:graphicFrameLocks noGrp="1"/>
          </p:cNvGraphicFramePr>
          <p:nvPr>
            <p:ph idx="10"/>
            <p:extLst>
              <p:ext uri="{D42A27DB-BD31-4B8C-83A1-F6EECF244321}">
                <p14:modId xmlns:p14="http://schemas.microsoft.com/office/powerpoint/2010/main" val="1262428632"/>
              </p:ext>
            </p:extLst>
          </p:nvPr>
        </p:nvGraphicFramePr>
        <p:xfrm>
          <a:off x="395536" y="1412776"/>
          <a:ext cx="8352928" cy="50732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1615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pPr algn="just"/>
            <a:r>
              <a:rPr lang="es-HN" sz="2400" dirty="0"/>
              <a:t>ANÁLISIS Y DISCUSIÓN DEL PROBLEMA: INCLUSIÓN EDUCATIVA (DEFINICIÓN Y CONTEXTUALIZACIÓN)	</a:t>
            </a:r>
          </a:p>
        </p:txBody>
      </p:sp>
      <p:sp>
        <p:nvSpPr>
          <p:cNvPr id="7" name="CuadroTexto 6">
            <a:extLst>
              <a:ext uri="{FF2B5EF4-FFF2-40B4-BE49-F238E27FC236}">
                <a16:creationId xmlns:a16="http://schemas.microsoft.com/office/drawing/2014/main" id="{C7AED0F3-6396-4446-8161-225E022D6817}"/>
              </a:ext>
            </a:extLst>
          </p:cNvPr>
          <p:cNvSpPr txBox="1"/>
          <p:nvPr/>
        </p:nvSpPr>
        <p:spPr>
          <a:xfrm>
            <a:off x="755576" y="1844824"/>
            <a:ext cx="3312368" cy="4830604"/>
          </a:xfrm>
          <a:prstGeom prst="round2Diag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just">
              <a:lnSpc>
                <a:spcPct val="150000"/>
              </a:lnSpc>
            </a:pPr>
            <a:r>
              <a:rPr lang="es-MX" sz="1600" dirty="0">
                <a:latin typeface="Arial" panose="020B0604020202020204" pitchFamily="34" charset="0"/>
                <a:cs typeface="Arial" panose="020B0604020202020204" pitchFamily="34" charset="0"/>
              </a:rPr>
              <a:t>Hacer efectivo el derecho a la educación exige garantizar que (…) tengan, en primer lugar, </a:t>
            </a:r>
            <a:r>
              <a:rPr lang="es-MX" sz="1600" b="1" u="sng" dirty="0">
                <a:latin typeface="Arial" panose="020B0604020202020204" pitchFamily="34" charset="0"/>
                <a:cs typeface="Arial" panose="020B0604020202020204" pitchFamily="34" charset="0"/>
              </a:rPr>
              <a:t>acceso</a:t>
            </a:r>
            <a:r>
              <a:rPr lang="es-MX" sz="1600" dirty="0">
                <a:latin typeface="Arial" panose="020B0604020202020204" pitchFamily="34" charset="0"/>
                <a:cs typeface="Arial" panose="020B0604020202020204" pitchFamily="34" charset="0"/>
              </a:rPr>
              <a:t> a la educación, pero no a cualquier educación, sino a una de </a:t>
            </a:r>
            <a:r>
              <a:rPr lang="es-MX" sz="1600" b="1" u="sng" dirty="0">
                <a:latin typeface="Arial" panose="020B0604020202020204" pitchFamily="34" charset="0"/>
                <a:cs typeface="Arial" panose="020B0604020202020204" pitchFamily="34" charset="0"/>
              </a:rPr>
              <a:t>calidad</a:t>
            </a:r>
            <a:r>
              <a:rPr lang="es-MX" sz="1600" dirty="0">
                <a:latin typeface="Arial" panose="020B0604020202020204" pitchFamily="34" charset="0"/>
                <a:cs typeface="Arial" panose="020B0604020202020204" pitchFamily="34" charset="0"/>
              </a:rPr>
              <a:t> con </a:t>
            </a:r>
            <a:r>
              <a:rPr lang="es-MX" sz="1600" b="1" u="sng" dirty="0">
                <a:latin typeface="Arial" panose="020B0604020202020204" pitchFamily="34" charset="0"/>
                <a:cs typeface="Arial" panose="020B0604020202020204" pitchFamily="34" charset="0"/>
              </a:rPr>
              <a:t>igualdad</a:t>
            </a:r>
            <a:r>
              <a:rPr lang="es-MX" sz="1600" dirty="0">
                <a:latin typeface="Arial" panose="020B0604020202020204" pitchFamily="34" charset="0"/>
                <a:cs typeface="Arial" panose="020B0604020202020204" pitchFamily="34" charset="0"/>
              </a:rPr>
              <a:t> de oportunidades. Son, justamente, esos tres elementos los que definen la inclusión educativa. (Echeita Sarrionandia &amp; </a:t>
            </a:r>
            <a:r>
              <a:rPr lang="es-MX" sz="1600" dirty="0" err="1">
                <a:latin typeface="Arial" panose="020B0604020202020204" pitchFamily="34" charset="0"/>
                <a:cs typeface="Arial" panose="020B0604020202020204" pitchFamily="34" charset="0"/>
              </a:rPr>
              <a:t>Duk</a:t>
            </a:r>
            <a:r>
              <a:rPr lang="es-MX" sz="1600" dirty="0">
                <a:latin typeface="Arial" panose="020B0604020202020204" pitchFamily="34" charset="0"/>
                <a:cs typeface="Arial" panose="020B0604020202020204" pitchFamily="34" charset="0"/>
              </a:rPr>
              <a:t> </a:t>
            </a:r>
            <a:r>
              <a:rPr lang="es-MX" sz="1600" dirty="0" err="1">
                <a:latin typeface="Arial" panose="020B0604020202020204" pitchFamily="34" charset="0"/>
                <a:cs typeface="Arial" panose="020B0604020202020204" pitchFamily="34" charset="0"/>
              </a:rPr>
              <a:t>Homad</a:t>
            </a:r>
            <a:r>
              <a:rPr lang="es-MX" sz="1600" dirty="0">
                <a:latin typeface="Arial" panose="020B0604020202020204" pitchFamily="34" charset="0"/>
                <a:cs typeface="Arial" panose="020B0604020202020204" pitchFamily="34" charset="0"/>
              </a:rPr>
              <a:t>, 2008, pág. 1).</a:t>
            </a:r>
            <a:endParaRPr lang="es-NI" sz="1600" dirty="0">
              <a:latin typeface="Arial" panose="020B0604020202020204" pitchFamily="34" charset="0"/>
              <a:cs typeface="Arial" panose="020B0604020202020204" pitchFamily="34" charset="0"/>
            </a:endParaRPr>
          </a:p>
        </p:txBody>
      </p:sp>
      <p:sp>
        <p:nvSpPr>
          <p:cNvPr id="9" name="CuadroTexto 8">
            <a:extLst>
              <a:ext uri="{FF2B5EF4-FFF2-40B4-BE49-F238E27FC236}">
                <a16:creationId xmlns:a16="http://schemas.microsoft.com/office/drawing/2014/main" id="{C888F85A-3ECD-4D38-A6CC-29A5A408DDA5}"/>
              </a:ext>
            </a:extLst>
          </p:cNvPr>
          <p:cNvSpPr txBox="1"/>
          <p:nvPr/>
        </p:nvSpPr>
        <p:spPr>
          <a:xfrm>
            <a:off x="5652120" y="3188375"/>
            <a:ext cx="3096344" cy="2094758"/>
          </a:xfrm>
          <a:prstGeom prst="round2Diag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just">
              <a:lnSpc>
                <a:spcPct val="150000"/>
              </a:lnSpc>
            </a:pPr>
            <a:r>
              <a:rPr lang="es-ES_tradnl" sz="1600" dirty="0">
                <a:latin typeface="Arial" panose="020B0604020202020204" pitchFamily="34" charset="0"/>
                <a:cs typeface="Arial" panose="020B0604020202020204" pitchFamily="34" charset="0"/>
              </a:rPr>
              <a:t>“El </a:t>
            </a:r>
            <a:r>
              <a:rPr lang="es-ES_tradnl" sz="1600" b="1" u="sng" dirty="0">
                <a:latin typeface="Arial" panose="020B0604020202020204" pitchFamily="34" charset="0"/>
                <a:cs typeface="Arial" panose="020B0604020202020204" pitchFamily="34" charset="0"/>
              </a:rPr>
              <a:t>acceso</a:t>
            </a:r>
            <a:r>
              <a:rPr lang="es-ES_tradnl" sz="1600" dirty="0">
                <a:latin typeface="Arial" panose="020B0604020202020204" pitchFamily="34" charset="0"/>
                <a:cs typeface="Arial" panose="020B0604020202020204" pitchFamily="34" charset="0"/>
              </a:rPr>
              <a:t> a la educación es </a:t>
            </a:r>
            <a:r>
              <a:rPr lang="es-ES_tradnl" sz="1600" b="1" u="sng" dirty="0">
                <a:latin typeface="Arial" panose="020B0604020202020204" pitchFamily="34" charset="0"/>
                <a:cs typeface="Arial" panose="020B0604020202020204" pitchFamily="34" charset="0"/>
              </a:rPr>
              <a:t>libre e igual</a:t>
            </a:r>
            <a:r>
              <a:rPr lang="es-ES_tradnl" sz="1600" b="1" dirty="0">
                <a:latin typeface="Arial" panose="020B0604020202020204" pitchFamily="34" charset="0"/>
                <a:cs typeface="Arial" panose="020B0604020202020204" pitchFamily="34" charset="0"/>
              </a:rPr>
              <a:t> </a:t>
            </a:r>
            <a:r>
              <a:rPr lang="es-ES_tradnl" sz="1600" dirty="0">
                <a:latin typeface="Arial" panose="020B0604020202020204" pitchFamily="34" charset="0"/>
                <a:cs typeface="Arial" panose="020B0604020202020204" pitchFamily="34" charset="0"/>
              </a:rPr>
              <a:t>para todos los nicaragüenses” (Asamblea Nacional de Nicaragua, 2014, pág. 47). </a:t>
            </a:r>
            <a:endParaRPr lang="es-NI" sz="1600" dirty="0">
              <a:latin typeface="Arial" panose="020B0604020202020204" pitchFamily="34" charset="0"/>
              <a:cs typeface="Arial" panose="020B0604020202020204" pitchFamily="34" charset="0"/>
            </a:endParaRPr>
          </a:p>
        </p:txBody>
      </p:sp>
      <p:sp>
        <p:nvSpPr>
          <p:cNvPr id="10" name="Triángulo isósceles 9">
            <a:extLst>
              <a:ext uri="{FF2B5EF4-FFF2-40B4-BE49-F238E27FC236}">
                <a16:creationId xmlns:a16="http://schemas.microsoft.com/office/drawing/2014/main" id="{6E980238-1DAE-43A4-8D62-F628EF6A1399}"/>
              </a:ext>
            </a:extLst>
          </p:cNvPr>
          <p:cNvSpPr/>
          <p:nvPr/>
        </p:nvSpPr>
        <p:spPr>
          <a:xfrm rot="16200000">
            <a:off x="4476574" y="3442880"/>
            <a:ext cx="720080" cy="648074"/>
          </a:xfrm>
          <a:prstGeom prst="triangle">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s-NI"/>
          </a:p>
        </p:txBody>
      </p:sp>
      <p:sp>
        <p:nvSpPr>
          <p:cNvPr id="11" name="Triángulo isósceles 10">
            <a:extLst>
              <a:ext uri="{FF2B5EF4-FFF2-40B4-BE49-F238E27FC236}">
                <a16:creationId xmlns:a16="http://schemas.microsoft.com/office/drawing/2014/main" id="{0F286AC8-8A4C-4976-A425-24FBD078ABDA}"/>
              </a:ext>
            </a:extLst>
          </p:cNvPr>
          <p:cNvSpPr/>
          <p:nvPr/>
        </p:nvSpPr>
        <p:spPr>
          <a:xfrm rot="5400000">
            <a:off x="4476574" y="4275663"/>
            <a:ext cx="720080" cy="648074"/>
          </a:xfrm>
          <a:prstGeom prst="triangle">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s-NI"/>
          </a:p>
        </p:txBody>
      </p:sp>
    </p:spTree>
    <p:extLst>
      <p:ext uri="{BB962C8B-B14F-4D97-AF65-F5344CB8AC3E}">
        <p14:creationId xmlns:p14="http://schemas.microsoft.com/office/powerpoint/2010/main" val="41537779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pPr algn="just"/>
            <a:r>
              <a:rPr lang="es-HN" sz="2400" dirty="0"/>
              <a:t>ANÁLISIS Y DISCUSIÓN DEL PROBLEMA: CARRERAS OFERTADAS</a:t>
            </a:r>
          </a:p>
        </p:txBody>
      </p:sp>
      <p:sp>
        <p:nvSpPr>
          <p:cNvPr id="8" name="Marcador de contenido 2">
            <a:extLst>
              <a:ext uri="{FF2B5EF4-FFF2-40B4-BE49-F238E27FC236}">
                <a16:creationId xmlns:a16="http://schemas.microsoft.com/office/drawing/2014/main" id="{C3728E97-7933-4CBC-8087-B56BDAB63E0A}"/>
              </a:ext>
            </a:extLst>
          </p:cNvPr>
          <p:cNvSpPr>
            <a:spLocks noGrp="1"/>
          </p:cNvSpPr>
          <p:nvPr>
            <p:ph idx="10"/>
          </p:nvPr>
        </p:nvSpPr>
        <p:spPr>
          <a:xfrm>
            <a:off x="611560" y="1628507"/>
            <a:ext cx="7920880" cy="1296438"/>
          </a:xfrm>
        </p:spPr>
        <p:txBody>
          <a:bodyPr/>
          <a:lstStyle/>
          <a:p>
            <a:pPr algn="just">
              <a:lnSpc>
                <a:spcPct val="150000"/>
              </a:lnSpc>
            </a:pPr>
            <a:r>
              <a:rPr lang="es-MX" dirty="0"/>
              <a:t>Aquí se detallan las carreras educativas que ofertan las universidades de Nicaragua, y que tienen estrecha relación con la atención de los sectores socioeducativos que son protagonistas de este proceso de investigación.</a:t>
            </a:r>
            <a:endParaRPr lang="es-HN" dirty="0"/>
          </a:p>
        </p:txBody>
      </p:sp>
      <p:pic>
        <p:nvPicPr>
          <p:cNvPr id="12" name="Imagen 11">
            <a:extLst>
              <a:ext uri="{FF2B5EF4-FFF2-40B4-BE49-F238E27FC236}">
                <a16:creationId xmlns:a16="http://schemas.microsoft.com/office/drawing/2014/main" id="{9094A80E-64FB-44C2-9F88-F945C7313E1D}"/>
              </a:ext>
            </a:extLst>
          </p:cNvPr>
          <p:cNvPicPr>
            <a:picLocks noChangeAspect="1"/>
          </p:cNvPicPr>
          <p:nvPr/>
        </p:nvPicPr>
        <p:blipFill>
          <a:blip r:embed="rId2"/>
          <a:stretch>
            <a:fillRect/>
          </a:stretch>
        </p:blipFill>
        <p:spPr>
          <a:xfrm>
            <a:off x="6170736" y="3107787"/>
            <a:ext cx="2266695" cy="1124761"/>
          </a:xfrm>
          <a:prstGeom prst="rect">
            <a:avLst/>
          </a:prstGeom>
        </p:spPr>
      </p:pic>
      <p:pic>
        <p:nvPicPr>
          <p:cNvPr id="14" name="Imagen 13">
            <a:extLst>
              <a:ext uri="{FF2B5EF4-FFF2-40B4-BE49-F238E27FC236}">
                <a16:creationId xmlns:a16="http://schemas.microsoft.com/office/drawing/2014/main" id="{C54C8C80-2B64-46EE-B01E-26365698C8C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7004" y="3137460"/>
            <a:ext cx="2049991" cy="1092617"/>
          </a:xfrm>
          <a:prstGeom prst="rect">
            <a:avLst/>
          </a:prstGeom>
        </p:spPr>
      </p:pic>
      <p:pic>
        <p:nvPicPr>
          <p:cNvPr id="17" name="Imagen 16">
            <a:extLst>
              <a:ext uri="{FF2B5EF4-FFF2-40B4-BE49-F238E27FC236}">
                <a16:creationId xmlns:a16="http://schemas.microsoft.com/office/drawing/2014/main" id="{3C812B74-C7DD-4B7D-BEBD-9CC0C050AB10}"/>
              </a:ext>
            </a:extLst>
          </p:cNvPr>
          <p:cNvPicPr>
            <a:picLocks noChangeAspect="1"/>
          </p:cNvPicPr>
          <p:nvPr/>
        </p:nvPicPr>
        <p:blipFill>
          <a:blip r:embed="rId4"/>
          <a:stretch>
            <a:fillRect/>
          </a:stretch>
        </p:blipFill>
        <p:spPr>
          <a:xfrm>
            <a:off x="706569" y="3107787"/>
            <a:ext cx="2266695" cy="1122290"/>
          </a:xfrm>
          <a:prstGeom prst="rect">
            <a:avLst/>
          </a:prstGeom>
        </p:spPr>
      </p:pic>
      <p:sp>
        <p:nvSpPr>
          <p:cNvPr id="18" name="CuadroTexto 17">
            <a:extLst>
              <a:ext uri="{FF2B5EF4-FFF2-40B4-BE49-F238E27FC236}">
                <a16:creationId xmlns:a16="http://schemas.microsoft.com/office/drawing/2014/main" id="{E2DD26B3-8DE0-41A2-9C7A-24F7D9EED7A5}"/>
              </a:ext>
            </a:extLst>
          </p:cNvPr>
          <p:cNvSpPr txBox="1"/>
          <p:nvPr/>
        </p:nvSpPr>
        <p:spPr>
          <a:xfrm>
            <a:off x="706569" y="4407743"/>
            <a:ext cx="2266694" cy="1154675"/>
          </a:xfrm>
          <a:prstGeom prst="rect">
            <a:avLst/>
          </a:prstGeom>
          <a:ln>
            <a:solidFill>
              <a:schemeClr val="bg1"/>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pPr algn="ctr">
              <a:lnSpc>
                <a:spcPct val="150000"/>
              </a:lnSpc>
            </a:pPr>
            <a:r>
              <a:rPr lang="es-NI" sz="1600" b="1" dirty="0">
                <a:solidFill>
                  <a:srgbClr val="0A65B0"/>
                </a:solidFill>
                <a:latin typeface="Arial" panose="020B0604020202020204" pitchFamily="34" charset="0"/>
                <a:cs typeface="Arial" panose="020B0604020202020204" pitchFamily="34" charset="0"/>
              </a:rPr>
              <a:t>Educación intercultural y multicultural</a:t>
            </a:r>
          </a:p>
        </p:txBody>
      </p:sp>
      <p:cxnSp>
        <p:nvCxnSpPr>
          <p:cNvPr id="22" name="Conector recto de flecha 21">
            <a:extLst>
              <a:ext uri="{FF2B5EF4-FFF2-40B4-BE49-F238E27FC236}">
                <a16:creationId xmlns:a16="http://schemas.microsoft.com/office/drawing/2014/main" id="{C73CBB74-EA41-49D8-8279-187AA4BD24D1}"/>
              </a:ext>
            </a:extLst>
          </p:cNvPr>
          <p:cNvCxnSpPr>
            <a:cxnSpLocks/>
          </p:cNvCxnSpPr>
          <p:nvPr/>
        </p:nvCxnSpPr>
        <p:spPr>
          <a:xfrm flipH="1">
            <a:off x="1829644" y="5567901"/>
            <a:ext cx="4220" cy="365069"/>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23" name="CuadroTexto 22">
            <a:extLst>
              <a:ext uri="{FF2B5EF4-FFF2-40B4-BE49-F238E27FC236}">
                <a16:creationId xmlns:a16="http://schemas.microsoft.com/office/drawing/2014/main" id="{A51F9B33-F73A-4CDB-AB20-3CAA7C11648A}"/>
              </a:ext>
            </a:extLst>
          </p:cNvPr>
          <p:cNvSpPr txBox="1"/>
          <p:nvPr/>
        </p:nvSpPr>
        <p:spPr>
          <a:xfrm>
            <a:off x="706569" y="5932970"/>
            <a:ext cx="2266694" cy="785343"/>
          </a:xfrm>
          <a:prstGeom prst="rect">
            <a:avLst/>
          </a:prstGeom>
          <a:noFill/>
        </p:spPr>
        <p:txBody>
          <a:bodyPr wrap="square" rtlCol="0">
            <a:spAutoFit/>
          </a:bodyPr>
          <a:lstStyle/>
          <a:p>
            <a:pPr algn="ctr">
              <a:lnSpc>
                <a:spcPct val="150000"/>
              </a:lnSpc>
            </a:pPr>
            <a:r>
              <a:rPr lang="es-NI" sz="1600" dirty="0">
                <a:solidFill>
                  <a:srgbClr val="7030A0"/>
                </a:solidFill>
                <a:latin typeface="Arial" panose="020B0604020202020204" pitchFamily="34" charset="0"/>
                <a:cs typeface="Arial" panose="020B0604020202020204" pitchFamily="34" charset="0"/>
              </a:rPr>
              <a:t>Oferta 6 carreras en 8 de sus sedes</a:t>
            </a:r>
          </a:p>
        </p:txBody>
      </p:sp>
      <p:sp>
        <p:nvSpPr>
          <p:cNvPr id="24" name="CuadroTexto 23">
            <a:extLst>
              <a:ext uri="{FF2B5EF4-FFF2-40B4-BE49-F238E27FC236}">
                <a16:creationId xmlns:a16="http://schemas.microsoft.com/office/drawing/2014/main" id="{F3F32DC2-B543-4067-B294-D96346B7B1A2}"/>
              </a:ext>
            </a:extLst>
          </p:cNvPr>
          <p:cNvSpPr txBox="1"/>
          <p:nvPr/>
        </p:nvSpPr>
        <p:spPr>
          <a:xfrm>
            <a:off x="3547004" y="4412918"/>
            <a:ext cx="4890427" cy="785343"/>
          </a:xfrm>
          <a:prstGeom prst="rect">
            <a:avLst/>
          </a:prstGeom>
          <a:noFill/>
        </p:spPr>
        <p:txBody>
          <a:bodyPr wrap="square" rtlCol="0">
            <a:spAutoFit/>
          </a:bodyPr>
          <a:lstStyle/>
          <a:p>
            <a:pPr>
              <a:lnSpc>
                <a:spcPct val="150000"/>
              </a:lnSpc>
            </a:pPr>
            <a:r>
              <a:rPr lang="es-NI" sz="1600" b="1" dirty="0">
                <a:solidFill>
                  <a:srgbClr val="0A65B0"/>
                </a:solidFill>
                <a:latin typeface="Arial" panose="020B0604020202020204" pitchFamily="34" charset="0"/>
                <a:cs typeface="Arial" panose="020B0604020202020204" pitchFamily="34" charset="0"/>
              </a:rPr>
              <a:t>Educación Especial incluyente: </a:t>
            </a:r>
            <a:r>
              <a:rPr lang="es-NI" sz="1600" dirty="0">
                <a:solidFill>
                  <a:srgbClr val="7030A0"/>
                </a:solidFill>
                <a:latin typeface="Arial" panose="020B0604020202020204" pitchFamily="34" charset="0"/>
                <a:cs typeface="Arial" panose="020B0604020202020204" pitchFamily="34" charset="0"/>
              </a:rPr>
              <a:t>oferta 2 carreras en 9 de sus sedes.</a:t>
            </a:r>
          </a:p>
        </p:txBody>
      </p:sp>
      <p:sp>
        <p:nvSpPr>
          <p:cNvPr id="25" name="CuadroTexto 24">
            <a:extLst>
              <a:ext uri="{FF2B5EF4-FFF2-40B4-BE49-F238E27FC236}">
                <a16:creationId xmlns:a16="http://schemas.microsoft.com/office/drawing/2014/main" id="{AE8CF31E-144D-4EA3-8B48-87E2CD1AA357}"/>
              </a:ext>
            </a:extLst>
          </p:cNvPr>
          <p:cNvSpPr txBox="1"/>
          <p:nvPr/>
        </p:nvSpPr>
        <p:spPr>
          <a:xfrm>
            <a:off x="3547004" y="5433099"/>
            <a:ext cx="4886206" cy="1154675"/>
          </a:xfrm>
          <a:prstGeom prst="rect">
            <a:avLst/>
          </a:prstGeom>
          <a:noFill/>
        </p:spPr>
        <p:txBody>
          <a:bodyPr wrap="square" rtlCol="0">
            <a:spAutoFit/>
          </a:bodyPr>
          <a:lstStyle/>
          <a:p>
            <a:pPr algn="just">
              <a:lnSpc>
                <a:spcPct val="150000"/>
              </a:lnSpc>
            </a:pPr>
            <a:r>
              <a:rPr lang="es-NI" sz="1600" b="1" dirty="0">
                <a:solidFill>
                  <a:srgbClr val="0A65B0"/>
                </a:solidFill>
                <a:latin typeface="Arial" panose="020B0604020202020204" pitchFamily="34" charset="0"/>
                <a:cs typeface="Arial" panose="020B0604020202020204" pitchFamily="34" charset="0"/>
              </a:rPr>
              <a:t>Educación en el campo: </a:t>
            </a:r>
            <a:r>
              <a:rPr lang="es-NI" sz="1600" dirty="0">
                <a:solidFill>
                  <a:srgbClr val="7030A0"/>
                </a:solidFill>
                <a:latin typeface="Arial" panose="020B0604020202020204" pitchFamily="34" charset="0"/>
                <a:cs typeface="Arial" panose="020B0604020202020204" pitchFamily="34" charset="0"/>
              </a:rPr>
              <a:t>se ofertan más de 20 carreras a través de Programa Universidad en el Campo (UNICAM) </a:t>
            </a:r>
          </a:p>
        </p:txBody>
      </p:sp>
    </p:spTree>
    <p:extLst>
      <p:ext uri="{BB962C8B-B14F-4D97-AF65-F5344CB8AC3E}">
        <p14:creationId xmlns:p14="http://schemas.microsoft.com/office/powerpoint/2010/main" val="2302977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pPr algn="just"/>
            <a:r>
              <a:rPr lang="es-HN" sz="2400" dirty="0"/>
              <a:t>ANÁLISIS Y DISCUSIÓN DEL PROBLEMA: OPINIONES DE EXPERTOS</a:t>
            </a:r>
          </a:p>
        </p:txBody>
      </p:sp>
      <p:sp>
        <p:nvSpPr>
          <p:cNvPr id="3" name="Marcador de contenido 2">
            <a:extLst>
              <a:ext uri="{FF2B5EF4-FFF2-40B4-BE49-F238E27FC236}">
                <a16:creationId xmlns:a16="http://schemas.microsoft.com/office/drawing/2014/main" id="{EF9A1593-9D15-0C45-BC80-520CDE9B0FE0}"/>
              </a:ext>
            </a:extLst>
          </p:cNvPr>
          <p:cNvSpPr>
            <a:spLocks noGrp="1"/>
          </p:cNvSpPr>
          <p:nvPr>
            <p:ph idx="10"/>
          </p:nvPr>
        </p:nvSpPr>
        <p:spPr>
          <a:xfrm>
            <a:off x="612477" y="1545676"/>
            <a:ext cx="7920880" cy="1040782"/>
          </a:xfrm>
        </p:spPr>
        <p:txBody>
          <a:bodyPr>
            <a:normAutofit/>
          </a:bodyPr>
          <a:lstStyle/>
          <a:p>
            <a:pPr algn="just">
              <a:lnSpc>
                <a:spcPct val="150000"/>
              </a:lnSpc>
            </a:pPr>
            <a:r>
              <a:rPr lang="es-MX" b="1" dirty="0"/>
              <a:t>Sobre la Educación Intercultural Bilingüe: entrevista realizada a asesor pedagógico del Sistema Educativo Autonómico Regional (SEAR)</a:t>
            </a:r>
            <a:endParaRPr lang="es-ES_tradnl" b="1" dirty="0"/>
          </a:p>
          <a:p>
            <a:endParaRPr lang="es-HN" dirty="0"/>
          </a:p>
        </p:txBody>
      </p:sp>
      <p:sp>
        <p:nvSpPr>
          <p:cNvPr id="4" name="Rectángulo 3">
            <a:extLst>
              <a:ext uri="{FF2B5EF4-FFF2-40B4-BE49-F238E27FC236}">
                <a16:creationId xmlns:a16="http://schemas.microsoft.com/office/drawing/2014/main" id="{6BDBA1C2-DB6B-4778-9808-8450614F4995}"/>
              </a:ext>
            </a:extLst>
          </p:cNvPr>
          <p:cNvSpPr/>
          <p:nvPr/>
        </p:nvSpPr>
        <p:spPr>
          <a:xfrm>
            <a:off x="4518697" y="2281650"/>
            <a:ext cx="4212467" cy="4204356"/>
          </a:xfrm>
          <a:prstGeom prst="rect">
            <a:avLst/>
          </a:prstGeom>
        </p:spPr>
        <p:txBody>
          <a:bodyPr wrap="square">
            <a:spAutoFit/>
          </a:bodyPr>
          <a:lstStyle/>
          <a:p>
            <a:pPr algn="just">
              <a:lnSpc>
                <a:spcPct val="150000"/>
              </a:lnSpc>
            </a:pPr>
            <a:r>
              <a:rPr lang="es-MX" dirty="0">
                <a:solidFill>
                  <a:srgbClr val="7030A0"/>
                </a:solidFill>
              </a:rPr>
              <a:t>El rescate de la educación multilingüe, multirracial y multicultural se inició después del año 2007, inicialmente esto se dio en las universidades de la Costa Caribe… Una limitante que necesita ser superada es la siguiente:  las temáticas de capacitación son monolingües (normalmente en español), no en la lengua materna de las y los estudiantes, así como de las y los maestros(as).</a:t>
            </a:r>
            <a:endParaRPr lang="es-NI" dirty="0">
              <a:solidFill>
                <a:srgbClr val="7030A0"/>
              </a:solidFill>
            </a:endParaRPr>
          </a:p>
        </p:txBody>
      </p:sp>
      <p:pic>
        <p:nvPicPr>
          <p:cNvPr id="5" name="Imagen 4">
            <a:extLst>
              <a:ext uri="{FF2B5EF4-FFF2-40B4-BE49-F238E27FC236}">
                <a16:creationId xmlns:a16="http://schemas.microsoft.com/office/drawing/2014/main" id="{2F45845F-DE2B-45D4-92C7-E7F4DB061571}"/>
              </a:ext>
            </a:extLst>
          </p:cNvPr>
          <p:cNvPicPr>
            <a:picLocks noChangeAspect="1"/>
          </p:cNvPicPr>
          <p:nvPr/>
        </p:nvPicPr>
        <p:blipFill>
          <a:blip r:embed="rId2"/>
          <a:stretch>
            <a:fillRect/>
          </a:stretch>
        </p:blipFill>
        <p:spPr>
          <a:xfrm>
            <a:off x="2770912" y="2599370"/>
            <a:ext cx="1439028" cy="1439028"/>
          </a:xfrm>
          <a:prstGeom prst="rect">
            <a:avLst/>
          </a:prstGeom>
        </p:spPr>
      </p:pic>
      <p:pic>
        <p:nvPicPr>
          <p:cNvPr id="6" name="Imagen 5">
            <a:extLst>
              <a:ext uri="{FF2B5EF4-FFF2-40B4-BE49-F238E27FC236}">
                <a16:creationId xmlns:a16="http://schemas.microsoft.com/office/drawing/2014/main" id="{B286EDF0-7A7C-4D32-A201-10948BA7E488}"/>
              </a:ext>
            </a:extLst>
          </p:cNvPr>
          <p:cNvPicPr>
            <a:picLocks noChangeAspect="1"/>
          </p:cNvPicPr>
          <p:nvPr/>
        </p:nvPicPr>
        <p:blipFill>
          <a:blip r:embed="rId3"/>
          <a:stretch>
            <a:fillRect/>
          </a:stretch>
        </p:blipFill>
        <p:spPr>
          <a:xfrm>
            <a:off x="610643" y="2599370"/>
            <a:ext cx="2160269" cy="1439029"/>
          </a:xfrm>
          <a:prstGeom prst="rect">
            <a:avLst/>
          </a:prstGeom>
        </p:spPr>
      </p:pic>
      <p:sp>
        <p:nvSpPr>
          <p:cNvPr id="7" name="CuadroTexto 6">
            <a:extLst>
              <a:ext uri="{FF2B5EF4-FFF2-40B4-BE49-F238E27FC236}">
                <a16:creationId xmlns:a16="http://schemas.microsoft.com/office/drawing/2014/main" id="{2C748537-4064-4D09-810D-28F2436DD1AA}"/>
              </a:ext>
            </a:extLst>
          </p:cNvPr>
          <p:cNvSpPr txBox="1"/>
          <p:nvPr/>
        </p:nvSpPr>
        <p:spPr>
          <a:xfrm>
            <a:off x="942832" y="4425431"/>
            <a:ext cx="1586115" cy="1631216"/>
          </a:xfrm>
          <a:prstGeom prst="rect">
            <a:avLst/>
          </a:prstGeom>
          <a:noFill/>
        </p:spPr>
        <p:txBody>
          <a:bodyPr wrap="square" rtlCol="0">
            <a:spAutoFit/>
          </a:bodyPr>
          <a:lstStyle/>
          <a:p>
            <a:pPr algn="ctr"/>
            <a:r>
              <a:rPr lang="es-NI" sz="2000" b="1" dirty="0" err="1">
                <a:solidFill>
                  <a:srgbClr val="0A65B0"/>
                </a:solidFill>
                <a:latin typeface="Arial" panose="020B0604020202020204" pitchFamily="34" charset="0"/>
                <a:cs typeface="Arial" panose="020B0604020202020204" pitchFamily="34" charset="0"/>
              </a:rPr>
              <a:t>Miskitu</a:t>
            </a:r>
            <a:endParaRPr lang="es-NI" sz="2000" b="1" dirty="0">
              <a:solidFill>
                <a:srgbClr val="0A65B0"/>
              </a:solidFill>
              <a:latin typeface="Arial" panose="020B0604020202020204" pitchFamily="34" charset="0"/>
              <a:cs typeface="Arial" panose="020B0604020202020204" pitchFamily="34" charset="0"/>
            </a:endParaRPr>
          </a:p>
          <a:p>
            <a:pPr algn="ctr"/>
            <a:r>
              <a:rPr lang="es-NI" sz="2000" dirty="0" err="1">
                <a:solidFill>
                  <a:srgbClr val="0A65B0"/>
                </a:solidFill>
                <a:latin typeface="Arial" panose="020B0604020202020204" pitchFamily="34" charset="0"/>
                <a:cs typeface="Arial" panose="020B0604020202020204" pitchFamily="34" charset="0"/>
              </a:rPr>
              <a:t>Wauhtaya</a:t>
            </a:r>
            <a:endParaRPr lang="es-NI" sz="2000" dirty="0">
              <a:solidFill>
                <a:srgbClr val="0A65B0"/>
              </a:solidFill>
              <a:latin typeface="Arial" panose="020B0604020202020204" pitchFamily="34" charset="0"/>
              <a:cs typeface="Arial" panose="020B0604020202020204" pitchFamily="34" charset="0"/>
            </a:endParaRPr>
          </a:p>
          <a:p>
            <a:pPr algn="ctr"/>
            <a:endParaRPr lang="es-NI" sz="2000" b="1" dirty="0">
              <a:solidFill>
                <a:srgbClr val="0A65B0"/>
              </a:solidFill>
              <a:latin typeface="Arial" panose="020B0604020202020204" pitchFamily="34" charset="0"/>
              <a:cs typeface="Arial" panose="020B0604020202020204" pitchFamily="34" charset="0"/>
            </a:endParaRPr>
          </a:p>
          <a:p>
            <a:pPr algn="ctr"/>
            <a:r>
              <a:rPr lang="es-NI" sz="2000" b="1" dirty="0" err="1">
                <a:solidFill>
                  <a:srgbClr val="0A65B0"/>
                </a:solidFill>
                <a:latin typeface="Arial" panose="020B0604020202020204" pitchFamily="34" charset="0"/>
                <a:cs typeface="Arial" panose="020B0604020202020204" pitchFamily="34" charset="0"/>
              </a:rPr>
              <a:t>Mayagna</a:t>
            </a:r>
            <a:endParaRPr lang="es-NI" sz="2000" b="1" dirty="0">
              <a:solidFill>
                <a:srgbClr val="0A65B0"/>
              </a:solidFill>
              <a:latin typeface="Arial" panose="020B0604020202020204" pitchFamily="34" charset="0"/>
              <a:cs typeface="Arial" panose="020B0604020202020204" pitchFamily="34" charset="0"/>
            </a:endParaRPr>
          </a:p>
          <a:p>
            <a:pPr algn="ctr"/>
            <a:r>
              <a:rPr lang="es-NI" sz="2000" dirty="0" err="1">
                <a:solidFill>
                  <a:srgbClr val="0A65B0"/>
                </a:solidFill>
                <a:latin typeface="Arial" panose="020B0604020202020204" pitchFamily="34" charset="0"/>
                <a:cs typeface="Arial" panose="020B0604020202020204" pitchFamily="34" charset="0"/>
              </a:rPr>
              <a:t>Wauhtaya</a:t>
            </a:r>
            <a:endParaRPr lang="es-NI" sz="2000" dirty="0">
              <a:solidFill>
                <a:srgbClr val="0A65B0"/>
              </a:solidFill>
              <a:latin typeface="Arial" panose="020B0604020202020204" pitchFamily="34" charset="0"/>
              <a:cs typeface="Arial" panose="020B0604020202020204" pitchFamily="34" charset="0"/>
            </a:endParaRPr>
          </a:p>
        </p:txBody>
      </p:sp>
      <p:sp>
        <p:nvSpPr>
          <p:cNvPr id="8" name="CuadroTexto 7">
            <a:extLst>
              <a:ext uri="{FF2B5EF4-FFF2-40B4-BE49-F238E27FC236}">
                <a16:creationId xmlns:a16="http://schemas.microsoft.com/office/drawing/2014/main" id="{AD7C50DA-5CA4-4641-8861-9B729929A6F2}"/>
              </a:ext>
            </a:extLst>
          </p:cNvPr>
          <p:cNvSpPr txBox="1"/>
          <p:nvPr/>
        </p:nvSpPr>
        <p:spPr>
          <a:xfrm>
            <a:off x="2625845" y="4271543"/>
            <a:ext cx="1586115" cy="1938992"/>
          </a:xfrm>
          <a:prstGeom prst="rect">
            <a:avLst/>
          </a:prstGeom>
          <a:noFill/>
        </p:spPr>
        <p:txBody>
          <a:bodyPr wrap="square" rtlCol="0">
            <a:spAutoFit/>
          </a:bodyPr>
          <a:lstStyle/>
          <a:p>
            <a:pPr algn="ctr"/>
            <a:r>
              <a:rPr lang="es-NI" sz="2000" b="1" dirty="0" err="1">
                <a:solidFill>
                  <a:srgbClr val="0A65B0"/>
                </a:solidFill>
                <a:latin typeface="Arial" panose="020B0604020202020204" pitchFamily="34" charset="0"/>
                <a:cs typeface="Arial" panose="020B0604020202020204" pitchFamily="34" charset="0"/>
              </a:rPr>
              <a:t>Miskitu</a:t>
            </a:r>
            <a:endParaRPr lang="es-NI" sz="2000" b="1" dirty="0">
              <a:solidFill>
                <a:srgbClr val="0A65B0"/>
              </a:solidFill>
              <a:latin typeface="Arial" panose="020B0604020202020204" pitchFamily="34" charset="0"/>
              <a:cs typeface="Arial" panose="020B0604020202020204" pitchFamily="34" charset="0"/>
            </a:endParaRPr>
          </a:p>
          <a:p>
            <a:pPr algn="ctr"/>
            <a:r>
              <a:rPr lang="es-NI" sz="2000" dirty="0" err="1">
                <a:solidFill>
                  <a:srgbClr val="0A65B0"/>
                </a:solidFill>
                <a:latin typeface="Arial" panose="020B0604020202020204" pitchFamily="34" charset="0"/>
                <a:cs typeface="Arial" panose="020B0604020202020204" pitchFamily="34" charset="0"/>
              </a:rPr>
              <a:t>Ulabaika</a:t>
            </a:r>
            <a:r>
              <a:rPr lang="es-NI" sz="2000" dirty="0">
                <a:solidFill>
                  <a:srgbClr val="0A65B0"/>
                </a:solidFill>
                <a:latin typeface="Arial" panose="020B0604020202020204" pitchFamily="34" charset="0"/>
                <a:cs typeface="Arial" panose="020B0604020202020204" pitchFamily="34" charset="0"/>
              </a:rPr>
              <a:t> </a:t>
            </a:r>
            <a:r>
              <a:rPr lang="es-NI" sz="2000" dirty="0" err="1">
                <a:solidFill>
                  <a:srgbClr val="0A65B0"/>
                </a:solidFill>
                <a:latin typeface="Arial" panose="020B0604020202020204" pitchFamily="34" charset="0"/>
                <a:cs typeface="Arial" panose="020B0604020202020204" pitchFamily="34" charset="0"/>
              </a:rPr>
              <a:t>dusa</a:t>
            </a:r>
            <a:endParaRPr lang="es-NI" sz="2000" dirty="0">
              <a:solidFill>
                <a:srgbClr val="0A65B0"/>
              </a:solidFill>
              <a:latin typeface="Arial" panose="020B0604020202020204" pitchFamily="34" charset="0"/>
              <a:cs typeface="Arial" panose="020B0604020202020204" pitchFamily="34" charset="0"/>
            </a:endParaRPr>
          </a:p>
          <a:p>
            <a:pPr algn="ctr"/>
            <a:endParaRPr lang="es-NI" sz="2000" b="1" dirty="0">
              <a:solidFill>
                <a:srgbClr val="0A65B0"/>
              </a:solidFill>
              <a:latin typeface="Arial" panose="020B0604020202020204" pitchFamily="34" charset="0"/>
              <a:cs typeface="Arial" panose="020B0604020202020204" pitchFamily="34" charset="0"/>
            </a:endParaRPr>
          </a:p>
          <a:p>
            <a:pPr algn="ctr"/>
            <a:r>
              <a:rPr lang="es-NI" sz="2000" b="1" dirty="0" err="1">
                <a:solidFill>
                  <a:srgbClr val="0A65B0"/>
                </a:solidFill>
                <a:latin typeface="Arial" panose="020B0604020202020204" pitchFamily="34" charset="0"/>
                <a:cs typeface="Arial" panose="020B0604020202020204" pitchFamily="34" charset="0"/>
              </a:rPr>
              <a:t>Mayagna</a:t>
            </a:r>
            <a:endParaRPr lang="es-NI" sz="2000" b="1" dirty="0">
              <a:solidFill>
                <a:srgbClr val="0A65B0"/>
              </a:solidFill>
              <a:latin typeface="Arial" panose="020B0604020202020204" pitchFamily="34" charset="0"/>
              <a:cs typeface="Arial" panose="020B0604020202020204" pitchFamily="34" charset="0"/>
            </a:endParaRPr>
          </a:p>
          <a:p>
            <a:pPr algn="ctr"/>
            <a:r>
              <a:rPr lang="es-NI" sz="2000" dirty="0" err="1">
                <a:solidFill>
                  <a:srgbClr val="0A65B0"/>
                </a:solidFill>
                <a:latin typeface="Arial" panose="020B0604020202020204" pitchFamily="34" charset="0"/>
                <a:cs typeface="Arial" panose="020B0604020202020204" pitchFamily="34" charset="0"/>
              </a:rPr>
              <a:t>pinsil</a:t>
            </a:r>
            <a:endParaRPr lang="es-NI" sz="2000" dirty="0">
              <a:solidFill>
                <a:srgbClr val="0A65B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212442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pPr algn="just"/>
            <a:r>
              <a:rPr lang="es-HN" sz="2400" dirty="0"/>
              <a:t>ANÁLISIS Y DISCUSIÓN DEL PROBLEMA: OPINIONES DE EXPERTOS</a:t>
            </a:r>
          </a:p>
        </p:txBody>
      </p:sp>
      <p:sp>
        <p:nvSpPr>
          <p:cNvPr id="3" name="Marcador de contenido 2">
            <a:extLst>
              <a:ext uri="{FF2B5EF4-FFF2-40B4-BE49-F238E27FC236}">
                <a16:creationId xmlns:a16="http://schemas.microsoft.com/office/drawing/2014/main" id="{EF9A1593-9D15-0C45-BC80-520CDE9B0FE0}"/>
              </a:ext>
            </a:extLst>
          </p:cNvPr>
          <p:cNvSpPr>
            <a:spLocks noGrp="1"/>
          </p:cNvSpPr>
          <p:nvPr>
            <p:ph idx="10"/>
          </p:nvPr>
        </p:nvSpPr>
        <p:spPr>
          <a:xfrm>
            <a:off x="611560" y="1628507"/>
            <a:ext cx="7920880" cy="1040782"/>
          </a:xfrm>
        </p:spPr>
        <p:txBody>
          <a:bodyPr>
            <a:normAutofit/>
          </a:bodyPr>
          <a:lstStyle/>
          <a:p>
            <a:pPr algn="just">
              <a:lnSpc>
                <a:spcPct val="150000"/>
              </a:lnSpc>
            </a:pPr>
            <a:r>
              <a:rPr lang="es-MX" b="1" dirty="0"/>
              <a:t>Sobre la Educación en Contextos de Encierro (sistemas penitenciarios): entrevista realizada a maestra del sistema penitenciario nicaragüense. </a:t>
            </a:r>
            <a:endParaRPr lang="es-HN" dirty="0"/>
          </a:p>
        </p:txBody>
      </p:sp>
      <p:sp>
        <p:nvSpPr>
          <p:cNvPr id="4" name="Rectángulo 3">
            <a:extLst>
              <a:ext uri="{FF2B5EF4-FFF2-40B4-BE49-F238E27FC236}">
                <a16:creationId xmlns:a16="http://schemas.microsoft.com/office/drawing/2014/main" id="{6BDBA1C2-DB6B-4778-9808-8450614F4995}"/>
              </a:ext>
            </a:extLst>
          </p:cNvPr>
          <p:cNvSpPr/>
          <p:nvPr/>
        </p:nvSpPr>
        <p:spPr>
          <a:xfrm>
            <a:off x="4574651" y="2669289"/>
            <a:ext cx="3988223" cy="3788858"/>
          </a:xfrm>
          <a:prstGeom prst="rect">
            <a:avLst/>
          </a:prstGeom>
        </p:spPr>
        <p:txBody>
          <a:bodyPr wrap="square">
            <a:spAutoFit/>
          </a:bodyPr>
          <a:lstStyle/>
          <a:p>
            <a:pPr algn="just">
              <a:lnSpc>
                <a:spcPct val="150000"/>
              </a:lnSpc>
            </a:pPr>
            <a:r>
              <a:rPr lang="es-MX" dirty="0">
                <a:solidFill>
                  <a:srgbClr val="7030A0"/>
                </a:solidFill>
              </a:rPr>
              <a:t>La Educación en contexto de encierro en Nicaragua nace en 1983 con la Revolución Popular Sandinista… En la parte educativa no existen estrategias didácticas y metodológicas propias de la educación en contextos de encierro, porque los programas educativos que se desarrollan son de Educación de Jóvenes y Adultos.</a:t>
            </a:r>
            <a:endParaRPr lang="es-NI" dirty="0">
              <a:solidFill>
                <a:srgbClr val="7030A0"/>
              </a:solidFill>
            </a:endParaRPr>
          </a:p>
        </p:txBody>
      </p:sp>
      <p:pic>
        <p:nvPicPr>
          <p:cNvPr id="5" name="Imagen 4">
            <a:extLst>
              <a:ext uri="{FF2B5EF4-FFF2-40B4-BE49-F238E27FC236}">
                <a16:creationId xmlns:a16="http://schemas.microsoft.com/office/drawing/2014/main" id="{D09CFDD5-4BA8-433A-A4B0-189BE5424CFB}"/>
              </a:ext>
            </a:extLst>
          </p:cNvPr>
          <p:cNvPicPr>
            <a:picLocks noChangeAspect="1"/>
          </p:cNvPicPr>
          <p:nvPr/>
        </p:nvPicPr>
        <p:blipFill rotWithShape="1">
          <a:blip r:embed="rId2"/>
          <a:srcRect r="4182" b="5687"/>
          <a:stretch/>
        </p:blipFill>
        <p:spPr>
          <a:xfrm>
            <a:off x="683568" y="2885478"/>
            <a:ext cx="3492388" cy="2345842"/>
          </a:xfrm>
          <a:prstGeom prst="rect">
            <a:avLst/>
          </a:prstGeom>
        </p:spPr>
      </p:pic>
      <p:sp>
        <p:nvSpPr>
          <p:cNvPr id="6" name="Rectángulo 5">
            <a:extLst>
              <a:ext uri="{FF2B5EF4-FFF2-40B4-BE49-F238E27FC236}">
                <a16:creationId xmlns:a16="http://schemas.microsoft.com/office/drawing/2014/main" id="{41C083E6-2E1F-46D6-B97F-2B468EB29724}"/>
              </a:ext>
            </a:extLst>
          </p:cNvPr>
          <p:cNvSpPr/>
          <p:nvPr/>
        </p:nvSpPr>
        <p:spPr>
          <a:xfrm>
            <a:off x="611560" y="5442484"/>
            <a:ext cx="3492388" cy="1015663"/>
          </a:xfrm>
          <a:prstGeom prst="rect">
            <a:avLst/>
          </a:prstGeom>
        </p:spPr>
        <p:txBody>
          <a:bodyPr wrap="square">
            <a:spAutoFit/>
          </a:bodyPr>
          <a:lstStyle/>
          <a:p>
            <a:pPr algn="just"/>
            <a:r>
              <a:rPr lang="es-NI" sz="1200" b="1" dirty="0">
                <a:solidFill>
                  <a:srgbClr val="0A65B0"/>
                </a:solidFill>
                <a:latin typeface="Arial" panose="020B0604020202020204" pitchFamily="34" charset="0"/>
                <a:cs typeface="Arial" panose="020B0604020202020204" pitchFamily="34" charset="0"/>
              </a:rPr>
              <a:t>Fuente: </a:t>
            </a:r>
            <a:r>
              <a:rPr lang="es-NI" sz="1200" dirty="0">
                <a:solidFill>
                  <a:srgbClr val="0A65B0"/>
                </a:solidFill>
                <a:latin typeface="Arial" panose="020B0604020202020204" pitchFamily="34" charset="0"/>
                <a:cs typeface="Arial" panose="020B0604020202020204" pitchFamily="34" charset="0"/>
              </a:rPr>
              <a:t>foto extraída de https://www.el19digital.com/articulos/ver/titulo:99631-sistema-penitenciario-nacional-inaugura-ciclo-escolar-2020-con-mas-de-3-mil-privados-de-libertad</a:t>
            </a:r>
          </a:p>
        </p:txBody>
      </p:sp>
    </p:spTree>
    <p:extLst>
      <p:ext uri="{BB962C8B-B14F-4D97-AF65-F5344CB8AC3E}">
        <p14:creationId xmlns:p14="http://schemas.microsoft.com/office/powerpoint/2010/main" val="38957716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E55964-11E8-5D44-8F7E-1BF98033AE3A}"/>
              </a:ext>
            </a:extLst>
          </p:cNvPr>
          <p:cNvSpPr>
            <a:spLocks noGrp="1"/>
          </p:cNvSpPr>
          <p:nvPr>
            <p:ph type="title"/>
          </p:nvPr>
        </p:nvSpPr>
        <p:spPr/>
        <p:txBody>
          <a:bodyPr/>
          <a:lstStyle/>
          <a:p>
            <a:pPr algn="just"/>
            <a:r>
              <a:rPr lang="es-HN" sz="2400" dirty="0"/>
              <a:t>ANÁLISIS Y DISCUSIÓN DEL PROBLEMA: OPINIONES DE EXPERTOS</a:t>
            </a:r>
          </a:p>
        </p:txBody>
      </p:sp>
      <p:sp>
        <p:nvSpPr>
          <p:cNvPr id="3" name="Marcador de contenido 2">
            <a:extLst>
              <a:ext uri="{FF2B5EF4-FFF2-40B4-BE49-F238E27FC236}">
                <a16:creationId xmlns:a16="http://schemas.microsoft.com/office/drawing/2014/main" id="{EF9A1593-9D15-0C45-BC80-520CDE9B0FE0}"/>
              </a:ext>
            </a:extLst>
          </p:cNvPr>
          <p:cNvSpPr>
            <a:spLocks noGrp="1"/>
          </p:cNvSpPr>
          <p:nvPr>
            <p:ph idx="10"/>
          </p:nvPr>
        </p:nvSpPr>
        <p:spPr>
          <a:xfrm>
            <a:off x="611560" y="1628507"/>
            <a:ext cx="7920880" cy="1040782"/>
          </a:xfrm>
        </p:spPr>
        <p:txBody>
          <a:bodyPr>
            <a:normAutofit/>
          </a:bodyPr>
          <a:lstStyle/>
          <a:p>
            <a:pPr algn="just">
              <a:lnSpc>
                <a:spcPct val="150000"/>
              </a:lnSpc>
            </a:pPr>
            <a:r>
              <a:rPr lang="es-MX" b="1" dirty="0"/>
              <a:t>Sobre la Educación Inclusiva (escuelas especiales y atención a la discapacidad): entrevista realizada a directora de Escuela Especial. </a:t>
            </a:r>
            <a:endParaRPr lang="es-HN" dirty="0"/>
          </a:p>
        </p:txBody>
      </p:sp>
      <p:sp>
        <p:nvSpPr>
          <p:cNvPr id="4" name="Rectángulo 3">
            <a:extLst>
              <a:ext uri="{FF2B5EF4-FFF2-40B4-BE49-F238E27FC236}">
                <a16:creationId xmlns:a16="http://schemas.microsoft.com/office/drawing/2014/main" id="{6BDBA1C2-DB6B-4778-9808-8450614F4995}"/>
              </a:ext>
            </a:extLst>
          </p:cNvPr>
          <p:cNvSpPr/>
          <p:nvPr/>
        </p:nvSpPr>
        <p:spPr>
          <a:xfrm>
            <a:off x="4535996" y="2885020"/>
            <a:ext cx="4212468" cy="2957861"/>
          </a:xfrm>
          <a:prstGeom prst="rect">
            <a:avLst/>
          </a:prstGeom>
        </p:spPr>
        <p:txBody>
          <a:bodyPr wrap="square">
            <a:spAutoFit/>
          </a:bodyPr>
          <a:lstStyle/>
          <a:p>
            <a:pPr algn="just">
              <a:lnSpc>
                <a:spcPct val="150000"/>
              </a:lnSpc>
            </a:pPr>
            <a:r>
              <a:rPr lang="es-MX" dirty="0">
                <a:solidFill>
                  <a:srgbClr val="7030A0"/>
                </a:solidFill>
              </a:rPr>
              <a:t>En la escuela especial existe un análisis multidisciplinario para realizar el proceso de caracterización de un(a) estudiante… sería importante que las universidades o el Ministerio de Educación forme a los(as) maestros(as) en temas específicos de educación especial.</a:t>
            </a:r>
            <a:endParaRPr lang="es-NI" dirty="0">
              <a:solidFill>
                <a:srgbClr val="7030A0"/>
              </a:solidFill>
            </a:endParaRPr>
          </a:p>
        </p:txBody>
      </p:sp>
      <p:pic>
        <p:nvPicPr>
          <p:cNvPr id="5" name="Imagen 4">
            <a:extLst>
              <a:ext uri="{FF2B5EF4-FFF2-40B4-BE49-F238E27FC236}">
                <a16:creationId xmlns:a16="http://schemas.microsoft.com/office/drawing/2014/main" id="{3E24908B-3C08-4A40-950F-1B4656D85D9E}"/>
              </a:ext>
            </a:extLst>
          </p:cNvPr>
          <p:cNvPicPr>
            <a:picLocks noChangeAspect="1"/>
          </p:cNvPicPr>
          <p:nvPr/>
        </p:nvPicPr>
        <p:blipFill>
          <a:blip r:embed="rId2"/>
          <a:stretch>
            <a:fillRect/>
          </a:stretch>
        </p:blipFill>
        <p:spPr>
          <a:xfrm>
            <a:off x="647564" y="2974653"/>
            <a:ext cx="3384376" cy="2254840"/>
          </a:xfrm>
          <a:prstGeom prst="rect">
            <a:avLst/>
          </a:prstGeom>
        </p:spPr>
      </p:pic>
      <p:sp>
        <p:nvSpPr>
          <p:cNvPr id="6" name="Rectángulo 5">
            <a:extLst>
              <a:ext uri="{FF2B5EF4-FFF2-40B4-BE49-F238E27FC236}">
                <a16:creationId xmlns:a16="http://schemas.microsoft.com/office/drawing/2014/main" id="{FC9965EA-8E58-4E54-9927-169D802C2D07}"/>
              </a:ext>
            </a:extLst>
          </p:cNvPr>
          <p:cNvSpPr/>
          <p:nvPr/>
        </p:nvSpPr>
        <p:spPr>
          <a:xfrm>
            <a:off x="647564" y="5242716"/>
            <a:ext cx="3384376" cy="830997"/>
          </a:xfrm>
          <a:prstGeom prst="rect">
            <a:avLst/>
          </a:prstGeom>
        </p:spPr>
        <p:txBody>
          <a:bodyPr wrap="square">
            <a:spAutoFit/>
          </a:bodyPr>
          <a:lstStyle/>
          <a:p>
            <a:pPr algn="just"/>
            <a:r>
              <a:rPr lang="es-NI" sz="1200" b="1" dirty="0">
                <a:solidFill>
                  <a:srgbClr val="0A65B0"/>
                </a:solidFill>
                <a:latin typeface="Arial" panose="020B0604020202020204" pitchFamily="34" charset="0"/>
                <a:cs typeface="Arial" panose="020B0604020202020204" pitchFamily="34" charset="0"/>
              </a:rPr>
              <a:t>Fuente: </a:t>
            </a:r>
            <a:r>
              <a:rPr lang="es-NI" sz="1200" dirty="0">
                <a:solidFill>
                  <a:srgbClr val="0A65B0"/>
                </a:solidFill>
                <a:latin typeface="Arial" panose="020B0604020202020204" pitchFamily="34" charset="0"/>
                <a:cs typeface="Arial" panose="020B0604020202020204" pitchFamily="34" charset="0"/>
              </a:rPr>
              <a:t>extraído de https://www.el19digital.com/articulos/ver/titulo:100971-ensenanza-de-la-educacion-especial-en-nicaragua-tiene-rostro-de-mujer</a:t>
            </a:r>
          </a:p>
        </p:txBody>
      </p:sp>
    </p:spTree>
    <p:extLst>
      <p:ext uri="{BB962C8B-B14F-4D97-AF65-F5344CB8AC3E}">
        <p14:creationId xmlns:p14="http://schemas.microsoft.com/office/powerpoint/2010/main" val="168163857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723</TotalTime>
  <Words>1338</Words>
  <Application>Microsoft Office PowerPoint</Application>
  <PresentationFormat>Presentación en pantalla (4:3)</PresentationFormat>
  <Paragraphs>89</Paragraphs>
  <Slides>17</Slides>
  <Notes>3</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17</vt:i4>
      </vt:variant>
    </vt:vector>
  </HeadingPairs>
  <TitlesOfParts>
    <vt:vector size="21" baseType="lpstr">
      <vt:lpstr>Arial</vt:lpstr>
      <vt:lpstr>Calibri</vt:lpstr>
      <vt:lpstr>Century Gothic</vt:lpstr>
      <vt:lpstr>Tema de Office</vt:lpstr>
      <vt:lpstr>Una mirada hacia la inclusión educativa en Nicaragua.</vt:lpstr>
      <vt:lpstr>Mesa de trabajo y eje temático</vt:lpstr>
      <vt:lpstr>ENUNCIADO DEL PROBLEMA </vt:lpstr>
      <vt:lpstr>ANÁLISIS Y DISCUSIÓN DEL PROBLEMA: ASPECTOS METODOLÓGICOS</vt:lpstr>
      <vt:lpstr>ANÁLISIS Y DISCUSIÓN DEL PROBLEMA: INCLUSIÓN EDUCATIVA (DEFINICIÓN Y CONTEXTUALIZACIÓN) </vt:lpstr>
      <vt:lpstr>ANÁLISIS Y DISCUSIÓN DEL PROBLEMA: CARRERAS OFERTADAS</vt:lpstr>
      <vt:lpstr>ANÁLISIS Y DISCUSIÓN DEL PROBLEMA: OPINIONES DE EXPERTOS</vt:lpstr>
      <vt:lpstr>ANÁLISIS Y DISCUSIÓN DEL PROBLEMA: OPINIONES DE EXPERTOS</vt:lpstr>
      <vt:lpstr>ANÁLISIS Y DISCUSIÓN DEL PROBLEMA: OPINIONES DE EXPERTOS</vt:lpstr>
      <vt:lpstr>ANÁLISIS Y DISCUSIÓN DEL PROBLEMA: OPINIONES DE EXPERTOS</vt:lpstr>
      <vt:lpstr>ANÁLISIS Y DISCUSIÓN DEL PROBLEMA: OPINIONES DE EXPERTOS</vt:lpstr>
      <vt:lpstr>SOLUCIONES Y PROPUESTAS PARA CONTINUAR AVANZANDO EN LA INCLUSIÓN EDUCATIVA</vt:lpstr>
      <vt:lpstr>SOLUCIONES Y PROPUESTAS PARA CONTINUAR AVANZANDO EN LA INCLUSIÓN EDUCATIVA</vt:lpstr>
      <vt:lpstr>SOLUCIONES Y PROPUESTAS PARA CONTINUAR AVANZANDO EN LA INCLUSIÓN EDUCATIVA</vt:lpstr>
      <vt:lpstr>CONCLUSIONES</vt:lpstr>
      <vt:lpstr>CONCLUSIONES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TEXTO</dc:title>
  <dc:creator>USUARIO</dc:creator>
  <cp:lastModifiedBy>Bladimir Calderón</cp:lastModifiedBy>
  <cp:revision>80</cp:revision>
  <dcterms:created xsi:type="dcterms:W3CDTF">2018-01-10T17:58:28Z</dcterms:created>
  <dcterms:modified xsi:type="dcterms:W3CDTF">2021-06-14T22:46:00Z</dcterms:modified>
</cp:coreProperties>
</file>