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9" r:id="rId3"/>
    <p:sldId id="260" r:id="rId4"/>
    <p:sldId id="264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8B4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48" d="100"/>
          <a:sy n="48" d="100"/>
        </p:scale>
        <p:origin x="-5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9C23-DCE7-4B02-841D-DF0CF2A00F9A}" type="datetimeFigureOut">
              <a:rPr lang="es-AR" smtClean="0"/>
              <a:pPr/>
              <a:t>14/07/2015</a:t>
            </a:fld>
            <a:endParaRPr lang="es-A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DB0-C860-4F87-A5B5-324868ED2847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9C23-DCE7-4B02-841D-DF0CF2A00F9A}" type="datetimeFigureOut">
              <a:rPr lang="es-AR" smtClean="0"/>
              <a:pPr/>
              <a:t>14/07/2015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DB0-C860-4F87-A5B5-324868ED28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9C23-DCE7-4B02-841D-DF0CF2A00F9A}" type="datetimeFigureOut">
              <a:rPr lang="es-AR" smtClean="0"/>
              <a:pPr/>
              <a:t>14/07/2015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DB0-C860-4F87-A5B5-324868ED28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9C23-DCE7-4B02-841D-DF0CF2A00F9A}" type="datetimeFigureOut">
              <a:rPr lang="es-AR" smtClean="0"/>
              <a:pPr/>
              <a:t>14/07/2015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DB0-C860-4F87-A5B5-324868ED28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9C23-DCE7-4B02-841D-DF0CF2A00F9A}" type="datetimeFigureOut">
              <a:rPr lang="es-AR" smtClean="0"/>
              <a:pPr/>
              <a:t>14/07/2015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0839DB0-C860-4F87-A5B5-324868ED28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9C23-DCE7-4B02-841D-DF0CF2A00F9A}" type="datetimeFigureOut">
              <a:rPr lang="es-AR" smtClean="0"/>
              <a:pPr/>
              <a:t>14/07/2015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DB0-C860-4F87-A5B5-324868ED28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9C23-DCE7-4B02-841D-DF0CF2A00F9A}" type="datetimeFigureOut">
              <a:rPr lang="es-AR" smtClean="0"/>
              <a:pPr/>
              <a:t>14/07/2015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DB0-C860-4F87-A5B5-324868ED28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9C23-DCE7-4B02-841D-DF0CF2A00F9A}" type="datetimeFigureOut">
              <a:rPr lang="es-AR" smtClean="0"/>
              <a:pPr/>
              <a:t>14/07/2015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DB0-C860-4F87-A5B5-324868ED28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9C23-DCE7-4B02-841D-DF0CF2A00F9A}" type="datetimeFigureOut">
              <a:rPr lang="es-AR" smtClean="0"/>
              <a:pPr/>
              <a:t>14/07/2015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DB0-C860-4F87-A5B5-324868ED28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9C23-DCE7-4B02-841D-DF0CF2A00F9A}" type="datetimeFigureOut">
              <a:rPr lang="es-AR" smtClean="0"/>
              <a:pPr/>
              <a:t>14/07/2015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DB0-C860-4F87-A5B5-324868ED28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9C23-DCE7-4B02-841D-DF0CF2A00F9A}" type="datetimeFigureOut">
              <a:rPr lang="es-AR" smtClean="0"/>
              <a:pPr/>
              <a:t>14/07/2015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39DB0-C860-4F87-A5B5-324868ED28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D279C23-DCE7-4B02-841D-DF0CF2A00F9A}" type="datetimeFigureOut">
              <a:rPr lang="es-AR" smtClean="0"/>
              <a:pPr/>
              <a:t>14/07/2015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839DB0-C860-4F87-A5B5-324868ED2847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https://es.wikipedia.org/wiki/Espacio_urbano" TargetMode="External"/><Relationship Id="rId7" Type="http://schemas.openxmlformats.org/officeDocument/2006/relationships/hyperlink" Target="https://es.wikipedia.org/wiki/Arte_ef%C3%ADmero" TargetMode="External"/><Relationship Id="rId2" Type="http://schemas.openxmlformats.org/officeDocument/2006/relationships/hyperlink" Target="https://es.wikipedia.org/wiki/Acci%C3%B3n_art%C3%ADstic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.wikipedia.org/wiki/Obra_de_arte" TargetMode="External"/><Relationship Id="rId5" Type="http://schemas.openxmlformats.org/officeDocument/2006/relationships/hyperlink" Target="https://es.wikipedia.org/wiki/Artista" TargetMode="External"/><Relationship Id="rId4" Type="http://schemas.openxmlformats.org/officeDocument/2006/relationships/hyperlink" Target="https://es.wikipedia.org/w/index.php?title=Espacio_art%C3%ADstico&amp;action=edit&amp;redlink=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0"/>
            <a:ext cx="7776864" cy="1052736"/>
          </a:xfrm>
          <a:solidFill>
            <a:srgbClr val="EC28B4"/>
          </a:solidFill>
          <a:ln>
            <a:solidFill>
              <a:srgbClr val="EC28B4"/>
            </a:solidFill>
          </a:ln>
          <a:effectLst>
            <a:outerShdw dist="38100" dir="2700000" sx="50000" sy="50000" algn="tl" rotWithShape="0">
              <a:prstClr val="black"/>
            </a:outerShdw>
          </a:effectLst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4800" b="1" spc="50" dirty="0" smtClean="0">
                <a:ln w="11430"/>
                <a:solidFill>
                  <a:srgbClr val="3399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roadway" pitchFamily="82" charset="0"/>
              </a:rPr>
              <a:t>Intervención urbana</a:t>
            </a:r>
            <a:endParaRPr lang="es-AR" sz="4800" b="1" spc="50" dirty="0">
              <a:ln w="11430"/>
              <a:solidFill>
                <a:srgbClr val="3399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1520" y="1124744"/>
            <a:ext cx="88924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800" dirty="0">
                <a:solidFill>
                  <a:schemeClr val="bg1"/>
                </a:solidFill>
                <a:latin typeface="Comic Sans MS" pitchFamily="66" charset="0"/>
              </a:rPr>
              <a:t>Como </a:t>
            </a:r>
            <a:r>
              <a:rPr lang="es-AR" sz="2800" dirty="0">
                <a:solidFill>
                  <a:schemeClr val="bg1"/>
                </a:solidFill>
                <a:latin typeface="Comic Sans MS" pitchFamily="66" charset="0"/>
                <a:hlinkClick r:id="rId2" tooltip="Acción artística"/>
              </a:rPr>
              <a:t>acción artística</a:t>
            </a:r>
            <a:r>
              <a:rPr lang="es-AR" sz="2800" dirty="0">
                <a:solidFill>
                  <a:schemeClr val="bg1"/>
                </a:solidFill>
                <a:latin typeface="Comic Sans MS" pitchFamily="66" charset="0"/>
              </a:rPr>
              <a:t> original y diferenciada, la intervención es la que modifica alguna o varias de las propiedades de un </a:t>
            </a:r>
            <a:r>
              <a:rPr lang="es-AR" sz="2800" dirty="0">
                <a:solidFill>
                  <a:schemeClr val="bg1"/>
                </a:solidFill>
                <a:latin typeface="Comic Sans MS" pitchFamily="66" charset="0"/>
                <a:hlinkClick r:id="rId3" tooltip="Espacio urbano"/>
              </a:rPr>
              <a:t>espacio</a:t>
            </a:r>
            <a:r>
              <a:rPr lang="es-AR" sz="2800" dirty="0">
                <a:solidFill>
                  <a:schemeClr val="bg1"/>
                </a:solidFill>
                <a:latin typeface="Comic Sans MS" pitchFamily="66" charset="0"/>
              </a:rPr>
              <a:t>, que pasa a ser un </a:t>
            </a:r>
            <a:r>
              <a:rPr lang="es-AR" sz="2800" dirty="0">
                <a:solidFill>
                  <a:schemeClr val="bg1"/>
                </a:solidFill>
                <a:latin typeface="Comic Sans MS" pitchFamily="66" charset="0"/>
                <a:hlinkClick r:id="rId4" tooltip="Espacio artístico (aún no redactado)"/>
              </a:rPr>
              <a:t>espacio artístico</a:t>
            </a:r>
            <a:r>
              <a:rPr lang="es-AR" sz="2800" dirty="0">
                <a:solidFill>
                  <a:schemeClr val="bg1"/>
                </a:solidFill>
                <a:latin typeface="Comic Sans MS" pitchFamily="66" charset="0"/>
              </a:rPr>
              <a:t> por el simple hecho de </a:t>
            </a:r>
            <a:r>
              <a:rPr lang="es-AR" sz="2800" dirty="0" smtClean="0">
                <a:solidFill>
                  <a:schemeClr val="bg1"/>
                </a:solidFill>
                <a:latin typeface="Comic Sans MS" pitchFamily="66" charset="0"/>
              </a:rPr>
              <a:t>que un</a:t>
            </a:r>
            <a:r>
              <a:rPr lang="es-AR" sz="2800" dirty="0">
                <a:solidFill>
                  <a:schemeClr val="bg1"/>
                </a:solidFill>
                <a:latin typeface="Comic Sans MS" pitchFamily="66" charset="0"/>
              </a:rPr>
              <a:t> </a:t>
            </a:r>
            <a:r>
              <a:rPr lang="es-AR" sz="2800" i="1" dirty="0">
                <a:solidFill>
                  <a:schemeClr val="bg1"/>
                </a:solidFill>
                <a:latin typeface="Comic Sans MS" pitchFamily="66" charset="0"/>
                <a:hlinkClick r:id="rId5" tooltip="Artista"/>
              </a:rPr>
              <a:t>artista</a:t>
            </a:r>
            <a:r>
              <a:rPr lang="es-AR" sz="2800" dirty="0">
                <a:solidFill>
                  <a:schemeClr val="bg1"/>
                </a:solidFill>
                <a:latin typeface="Comic Sans MS" pitchFamily="66" charset="0"/>
              </a:rPr>
              <a:t> decida desarrollar sobre él su actividad. Su condición de </a:t>
            </a:r>
            <a:r>
              <a:rPr lang="es-AR" sz="2800" i="1" dirty="0">
                <a:solidFill>
                  <a:schemeClr val="bg1"/>
                </a:solidFill>
                <a:latin typeface="Comic Sans MS" pitchFamily="66" charset="0"/>
                <a:hlinkClick r:id="rId6" tooltip="Obra de arte"/>
              </a:rPr>
              <a:t>obra de arte</a:t>
            </a:r>
            <a:r>
              <a:rPr lang="es-AR" sz="2800" dirty="0">
                <a:solidFill>
                  <a:schemeClr val="bg1"/>
                </a:solidFill>
                <a:latin typeface="Comic Sans MS" pitchFamily="66" charset="0"/>
              </a:rPr>
              <a:t> no es evidente en un sentido material, puesto que la mayor parte de las veces estas intervenciones son por su propia naturaleza </a:t>
            </a:r>
            <a:r>
              <a:rPr lang="es-AR" sz="2800" dirty="0">
                <a:solidFill>
                  <a:schemeClr val="bg1"/>
                </a:solidFill>
                <a:latin typeface="Comic Sans MS" pitchFamily="66" charset="0"/>
                <a:hlinkClick r:id="rId7" tooltip="Arte efímero"/>
              </a:rPr>
              <a:t>arte efímero</a:t>
            </a:r>
            <a:r>
              <a:rPr lang="es-AR" sz="2800" dirty="0">
                <a:solidFill>
                  <a:schemeClr val="bg1"/>
                </a:solidFill>
                <a:latin typeface="Comic Sans MS" pitchFamily="66" charset="0"/>
              </a:rPr>
              <a:t>, no destinado a perdurar, sino a desmontarse pasado un breve tiempo, y sus restos materiales no tienen la condición de obras de arte, sino de material de desecho.</a:t>
            </a:r>
            <a:r>
              <a:rPr lang="es-AR" sz="2800" dirty="0">
                <a:solidFill>
                  <a:schemeClr val="bg1"/>
                </a:solidFill>
              </a:rPr>
              <a:t> </a:t>
            </a:r>
          </a:p>
        </p:txBody>
      </p:sp>
      <p:pic>
        <p:nvPicPr>
          <p:cNvPr id="7" name="6 Marcador de contenido" descr="CSC_0553.JPG"/>
          <p:cNvPicPr>
            <a:picLocks noGrp="1" noChangeAspect="1"/>
          </p:cNvPicPr>
          <p:nvPr>
            <p:ph idx="1"/>
          </p:nvPr>
        </p:nvPicPr>
        <p:blipFill>
          <a:blip r:embed="rId8" cstate="print"/>
          <a:stretch>
            <a:fillRect/>
          </a:stretch>
        </p:blipFill>
        <p:spPr>
          <a:xfrm>
            <a:off x="9144000" y="-215429"/>
            <a:ext cx="323144" cy="2154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80528" y="620688"/>
            <a:ext cx="9324528" cy="914400"/>
          </a:xfrm>
        </p:spPr>
        <p:txBody>
          <a:bodyPr>
            <a:normAutofit fontScale="90000"/>
          </a:bodyPr>
          <a:lstStyle/>
          <a:p>
            <a:r>
              <a:rPr lang="es-AR" sz="4400" b="1" dirty="0" smtClean="0">
                <a:solidFill>
                  <a:srgbClr val="EC28B4"/>
                </a:solidFill>
                <a:latin typeface="Aharoni" pitchFamily="2" charset="-79"/>
                <a:cs typeface="Aharoni" pitchFamily="2" charset="-79"/>
              </a:rPr>
              <a:t>Ejemplos de Artistas:</a:t>
            </a:r>
            <a:r>
              <a:rPr lang="es-AR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AR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Unos ejemplos de artistas muy reconocidos por utilizar la intervención urbana son Félix Gonzales Torres y Gordon Matta-Clark</a:t>
            </a:r>
            <a:r>
              <a:rPr lang="es-AR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A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A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A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AR" sz="24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3851920" y="3429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AR" dirty="0"/>
          </a:p>
        </p:txBody>
      </p:sp>
      <p:sp>
        <p:nvSpPr>
          <p:cNvPr id="7" name="6 CuadroTexto"/>
          <p:cNvSpPr txBox="1"/>
          <p:nvPr/>
        </p:nvSpPr>
        <p:spPr>
          <a:xfrm>
            <a:off x="3203848" y="378904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 smtClean="0">
                <a:solidFill>
                  <a:srgbClr val="00B050"/>
                </a:solidFill>
              </a:rPr>
              <a:t>Félix  Gonzales </a:t>
            </a:r>
            <a:r>
              <a:rPr lang="es-AR" sz="2400" b="1" dirty="0">
                <a:solidFill>
                  <a:srgbClr val="00B050"/>
                </a:solidFill>
              </a:rPr>
              <a:t>T</a:t>
            </a:r>
            <a:r>
              <a:rPr lang="es-AR" sz="2400" b="1" dirty="0" smtClean="0">
                <a:solidFill>
                  <a:srgbClr val="00B050"/>
                </a:solidFill>
              </a:rPr>
              <a:t>orres</a:t>
            </a:r>
            <a:endParaRPr lang="es-AR" sz="2400" b="1" dirty="0">
              <a:solidFill>
                <a:srgbClr val="00B050"/>
              </a:solidFill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5076056" y="4365104"/>
            <a:ext cx="720080" cy="576064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5580112" y="4941168"/>
            <a:ext cx="3563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Era gay, cubano y sufría de SIDA.</a:t>
            </a:r>
            <a:endParaRPr lang="es-AR" dirty="0"/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5508104" y="4149080"/>
            <a:ext cx="432048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6012160" y="400506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Se unió a Group Material en  1987</a:t>
            </a:r>
            <a:endParaRPr lang="es-AR" dirty="0"/>
          </a:p>
        </p:txBody>
      </p:sp>
      <p:cxnSp>
        <p:nvCxnSpPr>
          <p:cNvPr id="15" name="14 Conector recto de flecha"/>
          <p:cNvCxnSpPr/>
          <p:nvPr/>
        </p:nvCxnSpPr>
        <p:spPr>
          <a:xfrm flipH="1">
            <a:off x="1763688" y="4437112"/>
            <a:ext cx="2088232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539552" y="49411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Sus obras</a:t>
            </a:r>
            <a:endParaRPr lang="es-AR" dirty="0"/>
          </a:p>
        </p:txBody>
      </p:sp>
      <p:cxnSp>
        <p:nvCxnSpPr>
          <p:cNvPr id="19" name="18 Conector recto"/>
          <p:cNvCxnSpPr/>
          <p:nvPr/>
        </p:nvCxnSpPr>
        <p:spPr>
          <a:xfrm>
            <a:off x="683568" y="5301208"/>
            <a:ext cx="0" cy="13681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683568" y="5661248"/>
            <a:ext cx="28803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1115616" y="5445224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Metáfora para el proceso de morir</a:t>
            </a:r>
            <a:endParaRPr lang="es-AR" dirty="0"/>
          </a:p>
        </p:txBody>
      </p:sp>
      <p:cxnSp>
        <p:nvCxnSpPr>
          <p:cNvPr id="30" name="29 Conector recto de flecha"/>
          <p:cNvCxnSpPr/>
          <p:nvPr/>
        </p:nvCxnSpPr>
        <p:spPr>
          <a:xfrm>
            <a:off x="683568" y="6093296"/>
            <a:ext cx="28803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CuadroTexto"/>
          <p:cNvSpPr txBox="1"/>
          <p:nvPr/>
        </p:nvSpPr>
        <p:spPr>
          <a:xfrm>
            <a:off x="971600" y="5805264"/>
            <a:ext cx="81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Representar una continuación de la vida con la posibilidad de la regeneración</a:t>
            </a:r>
            <a:endParaRPr lang="es-AR" dirty="0"/>
          </a:p>
        </p:txBody>
      </p:sp>
      <p:cxnSp>
        <p:nvCxnSpPr>
          <p:cNvPr id="33" name="32 Conector recto de flecha"/>
          <p:cNvCxnSpPr/>
          <p:nvPr/>
        </p:nvCxnSpPr>
        <p:spPr>
          <a:xfrm>
            <a:off x="683568" y="6669360"/>
            <a:ext cx="28803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971600" y="6211669"/>
            <a:ext cx="81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Publico frente al privado, la identidad y la participación en el arte contemporáneo</a:t>
            </a:r>
            <a:endParaRPr lang="es-AR" dirty="0"/>
          </a:p>
        </p:txBody>
      </p:sp>
      <p:cxnSp>
        <p:nvCxnSpPr>
          <p:cNvPr id="50" name="49 Conector recto de flecha"/>
          <p:cNvCxnSpPr/>
          <p:nvPr/>
        </p:nvCxnSpPr>
        <p:spPr>
          <a:xfrm flipV="1">
            <a:off x="5508104" y="3717032"/>
            <a:ext cx="432048" cy="144016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50 CuadroTexto"/>
          <p:cNvSpPr txBox="1"/>
          <p:nvPr/>
        </p:nvSpPr>
        <p:spPr>
          <a:xfrm>
            <a:off x="5868144" y="34290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1991</a:t>
            </a:r>
            <a:endParaRPr lang="es-AR" dirty="0"/>
          </a:p>
        </p:txBody>
      </p:sp>
      <p:cxnSp>
        <p:nvCxnSpPr>
          <p:cNvPr id="55" name="54 Conector recto de flecha"/>
          <p:cNvCxnSpPr/>
          <p:nvPr/>
        </p:nvCxnSpPr>
        <p:spPr>
          <a:xfrm flipV="1">
            <a:off x="6444208" y="3284984"/>
            <a:ext cx="360040" cy="28803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7 CuadroTexto"/>
          <p:cNvSpPr txBox="1"/>
          <p:nvPr/>
        </p:nvSpPr>
        <p:spPr>
          <a:xfrm>
            <a:off x="6804248" y="2348880"/>
            <a:ext cx="2339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AR" dirty="0" smtClean="0"/>
              <a:t>Vallas de metal</a:t>
            </a:r>
          </a:p>
          <a:p>
            <a:pPr>
              <a:buFont typeface="Arial" pitchFamily="34" charset="0"/>
              <a:buChar char="•"/>
            </a:pPr>
            <a:r>
              <a:rPr lang="es-AR" dirty="0" smtClean="0"/>
              <a:t>Esculturas   :    referencia a la lucha del sida</a:t>
            </a:r>
            <a:endParaRPr lang="es-AR" dirty="0"/>
          </a:p>
        </p:txBody>
      </p:sp>
      <p:cxnSp>
        <p:nvCxnSpPr>
          <p:cNvPr id="60" name="59 Conector recto de flecha"/>
          <p:cNvCxnSpPr/>
          <p:nvPr/>
        </p:nvCxnSpPr>
        <p:spPr>
          <a:xfrm flipH="1">
            <a:off x="2555776" y="4221088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1" name="60 CuadroTexto"/>
          <p:cNvSpPr txBox="1"/>
          <p:nvPr/>
        </p:nvSpPr>
        <p:spPr>
          <a:xfrm>
            <a:off x="539552" y="407707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“mas privado y objeto personal”</a:t>
            </a:r>
            <a:endParaRPr lang="es-AR" dirty="0"/>
          </a:p>
        </p:txBody>
      </p:sp>
      <p:sp>
        <p:nvSpPr>
          <p:cNvPr id="62" name="61 CuadroTexto"/>
          <p:cNvSpPr txBox="1"/>
          <p:nvPr/>
        </p:nvSpPr>
        <p:spPr>
          <a:xfrm>
            <a:off x="467544" y="2204864"/>
            <a:ext cx="20162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No se difunde físicamente, sino a través de la experiencia de recordar</a:t>
            </a:r>
            <a:endParaRPr lang="es-AR" dirty="0"/>
          </a:p>
        </p:txBody>
      </p:sp>
      <p:cxnSp>
        <p:nvCxnSpPr>
          <p:cNvPr id="64" name="63 Conector recto de flecha"/>
          <p:cNvCxnSpPr/>
          <p:nvPr/>
        </p:nvCxnSpPr>
        <p:spPr>
          <a:xfrm flipV="1">
            <a:off x="1547664" y="350100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8" name="67 Conector recto de flecha"/>
          <p:cNvCxnSpPr/>
          <p:nvPr/>
        </p:nvCxnSpPr>
        <p:spPr>
          <a:xfrm flipV="1">
            <a:off x="3779912" y="3501008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>
            <a:off x="2483768" y="2564904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AR" dirty="0" smtClean="0"/>
              <a:t>“sin titulo” ( fin de semana del memorial day)</a:t>
            </a:r>
          </a:p>
          <a:p>
            <a:pPr>
              <a:buFont typeface="Arial" pitchFamily="34" charset="0"/>
              <a:buChar char="•"/>
            </a:pPr>
            <a:r>
              <a:rPr lang="es-AR" dirty="0" smtClean="0"/>
              <a:t>“sin titulo” (día de los veteranos)</a:t>
            </a:r>
            <a:endParaRPr lang="es-AR" dirty="0"/>
          </a:p>
        </p:txBody>
      </p:sp>
      <p:sp>
        <p:nvSpPr>
          <p:cNvPr id="71" name="70 Abrir llave"/>
          <p:cNvSpPr/>
          <p:nvPr/>
        </p:nvSpPr>
        <p:spPr>
          <a:xfrm rot="5400000">
            <a:off x="3815916" y="1016732"/>
            <a:ext cx="360040" cy="2736304"/>
          </a:xfrm>
          <a:prstGeom prst="lef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72" name="71 CuadroTexto"/>
          <p:cNvSpPr txBox="1"/>
          <p:nvPr/>
        </p:nvSpPr>
        <p:spPr>
          <a:xfrm>
            <a:off x="2627784" y="162880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“sin títulos” (monumentos)</a:t>
            </a:r>
            <a:endParaRPr lang="es-AR" dirty="0"/>
          </a:p>
        </p:txBody>
      </p:sp>
      <p:cxnSp>
        <p:nvCxnSpPr>
          <p:cNvPr id="74" name="73 Conector recto de flecha"/>
          <p:cNvCxnSpPr/>
          <p:nvPr/>
        </p:nvCxnSpPr>
        <p:spPr>
          <a:xfrm>
            <a:off x="4355976" y="1988840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6" name="75 CuadroTexto"/>
          <p:cNvSpPr txBox="1"/>
          <p:nvPr/>
        </p:nvSpPr>
        <p:spPr>
          <a:xfrm>
            <a:off x="5436096" y="170080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Derechos homosexuales 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676456" cy="1426464"/>
          </a:xfrm>
        </p:spPr>
        <p:txBody>
          <a:bodyPr/>
          <a:lstStyle/>
          <a:p>
            <a:pPr algn="ctr"/>
            <a:r>
              <a:rPr lang="es-AR" sz="4400" b="1" dirty="0" smtClean="0">
                <a:solidFill>
                  <a:srgbClr val="EC28B4"/>
                </a:solidFill>
                <a:latin typeface="Aharoni" pitchFamily="2" charset="-79"/>
                <a:cs typeface="Aharoni" pitchFamily="2" charset="-79"/>
              </a:rPr>
              <a:t>Obras de Félix Gonzales Torres</a:t>
            </a:r>
            <a:endParaRPr lang="es-AR" sz="4400" b="1" dirty="0">
              <a:solidFill>
                <a:srgbClr val="EC28B4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8" name="7 Imagen" descr="cama felix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4514041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10 Imagen" descr="hjh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00294"/>
            <a:ext cx="9144000" cy="3057706"/>
          </a:xfrm>
          <a:prstGeom prst="rect">
            <a:avLst/>
          </a:prstGeom>
        </p:spPr>
      </p:pic>
      <p:pic>
        <p:nvPicPr>
          <p:cNvPr id="12" name="11 Imagen" descr="kl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49936" y="980728"/>
            <a:ext cx="4694064" cy="3123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is just a matter of ti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7056784" cy="661035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195736" y="6093296"/>
            <a:ext cx="4248472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lgerian" pitchFamily="82" charset="0"/>
              </a:rPr>
              <a:t>Its just a matter of time</a:t>
            </a:r>
            <a:endParaRPr lang="es-AR" sz="2400" dirty="0">
              <a:solidFill>
                <a:schemeClr val="accent4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2808312" cy="648072"/>
          </a:xfrm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s-AR" sz="2400" dirty="0" smtClean="0">
                <a:solidFill>
                  <a:schemeClr val="bg1"/>
                </a:solidFill>
                <a:latin typeface="+mn-lt"/>
              </a:rPr>
              <a:t>Gordon Matta-Clark</a:t>
            </a:r>
            <a:endParaRPr lang="es-AR" sz="240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323528" y="1052736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323528" y="2276872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323528" y="1700808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323528" y="908720"/>
            <a:ext cx="0" cy="136815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1835696" y="90872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Materia, forma, percepción e idea</a:t>
            </a:r>
            <a:endParaRPr lang="es-AR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835696" y="1484784"/>
            <a:ext cx="615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“cuttings”</a:t>
            </a:r>
            <a:endParaRPr lang="es-AR" dirty="0"/>
          </a:p>
        </p:txBody>
      </p:sp>
      <p:cxnSp>
        <p:nvCxnSpPr>
          <p:cNvPr id="17" name="16 Conector recto de flecha"/>
          <p:cNvCxnSpPr/>
          <p:nvPr/>
        </p:nvCxnSpPr>
        <p:spPr>
          <a:xfrm>
            <a:off x="3131840" y="170080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3851920" y="148478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cortes</a:t>
            </a:r>
            <a:endParaRPr lang="es-AR" dirty="0"/>
          </a:p>
        </p:txBody>
      </p:sp>
      <p:sp>
        <p:nvSpPr>
          <p:cNvPr id="19" name="18 CuadroTexto"/>
          <p:cNvSpPr txBox="1"/>
          <p:nvPr/>
        </p:nvSpPr>
        <p:spPr>
          <a:xfrm>
            <a:off x="1691680" y="2132856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fotografías</a:t>
            </a:r>
            <a:endParaRPr lang="es-AR" dirty="0"/>
          </a:p>
        </p:txBody>
      </p:sp>
      <p:sp>
        <p:nvSpPr>
          <p:cNvPr id="21" name="20 CuadroTexto"/>
          <p:cNvSpPr txBox="1"/>
          <p:nvPr/>
        </p:nvSpPr>
        <p:spPr>
          <a:xfrm>
            <a:off x="611560" y="1844824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s-A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6" name="25 Conector recto"/>
          <p:cNvCxnSpPr/>
          <p:nvPr/>
        </p:nvCxnSpPr>
        <p:spPr>
          <a:xfrm>
            <a:off x="395536" y="2636912"/>
            <a:ext cx="0" cy="3672408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>
            <a:off x="395536" y="263691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9" name="28 CuadroTexto"/>
          <p:cNvSpPr txBox="1"/>
          <p:nvPr/>
        </p:nvSpPr>
        <p:spPr>
          <a:xfrm>
            <a:off x="1115616" y="256490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Nació el 22 de Junio de 1943 en Nueva York</a:t>
            </a:r>
            <a:endParaRPr lang="es-AR" dirty="0"/>
          </a:p>
        </p:txBody>
      </p:sp>
      <p:cxnSp>
        <p:nvCxnSpPr>
          <p:cNvPr id="31" name="30 Conector recto de flecha"/>
          <p:cNvCxnSpPr/>
          <p:nvPr/>
        </p:nvCxnSpPr>
        <p:spPr>
          <a:xfrm>
            <a:off x="395536" y="400506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2" name="31 CuadroTexto"/>
          <p:cNvSpPr txBox="1"/>
          <p:nvPr/>
        </p:nvSpPr>
        <p:spPr>
          <a:xfrm>
            <a:off x="899592" y="3645024"/>
            <a:ext cx="766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Su madre era pintora estadounidense y su padre era pintor surrealista chileno</a:t>
            </a:r>
            <a:endParaRPr lang="es-AR" dirty="0"/>
          </a:p>
        </p:txBody>
      </p:sp>
      <p:cxnSp>
        <p:nvCxnSpPr>
          <p:cNvPr id="34" name="33 Conector recto de flecha"/>
          <p:cNvCxnSpPr/>
          <p:nvPr/>
        </p:nvCxnSpPr>
        <p:spPr>
          <a:xfrm>
            <a:off x="395536" y="508518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1043608" y="4797152"/>
            <a:ext cx="7668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AR" dirty="0" smtClean="0"/>
              <a:t>Estudio en la universidad de Cornell, Nueva York, entre los años 1963 y 1968. estudio arquitectura, profesión la cual nunca ejercito.</a:t>
            </a:r>
          </a:p>
          <a:p>
            <a:pPr>
              <a:buFont typeface="Arial" pitchFamily="34" charset="0"/>
              <a:buChar char="•"/>
            </a:pPr>
            <a:r>
              <a:rPr lang="es-AR" dirty="0" smtClean="0"/>
              <a:t>También estudio en la universidad Sobonne, Francia. Literatura francesa.</a:t>
            </a:r>
            <a:endParaRPr lang="es-AR" dirty="0"/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395536" y="630932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9" name="38 CuadroTexto"/>
          <p:cNvSpPr txBox="1"/>
          <p:nvPr/>
        </p:nvSpPr>
        <p:spPr>
          <a:xfrm>
            <a:off x="1115616" y="6021288"/>
            <a:ext cx="7524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Clark utilizo distintos tipos de formato para documentar sus trabajos. 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568952" cy="914400"/>
          </a:xfrm>
        </p:spPr>
        <p:txBody>
          <a:bodyPr/>
          <a:lstStyle/>
          <a:p>
            <a:r>
              <a:rPr lang="es-AR" sz="4400" dirty="0" smtClean="0">
                <a:solidFill>
                  <a:srgbClr val="EC28B4"/>
                </a:solidFill>
                <a:latin typeface="Aharoni" pitchFamily="2" charset="-79"/>
                <a:cs typeface="Aharoni" pitchFamily="2" charset="-79"/>
              </a:rPr>
              <a:t>Obras de Gordon Matta-Clark</a:t>
            </a:r>
            <a:endParaRPr lang="es-AR" sz="4400" dirty="0">
              <a:solidFill>
                <a:srgbClr val="EC28B4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3" name="2 Imagen" descr="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721188"/>
            <a:ext cx="7632848" cy="6136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oprd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2536" y="0"/>
            <a:ext cx="4836368" cy="6858000"/>
          </a:xfrm>
          <a:prstGeom prst="rect">
            <a:avLst/>
          </a:prstGeom>
        </p:spPr>
      </p:pic>
      <p:pic>
        <p:nvPicPr>
          <p:cNvPr id="5" name="4 Imagen" descr="mat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0"/>
            <a:ext cx="478802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272</TotalTime>
  <Words>243</Words>
  <Application>Microsoft Office PowerPoint</Application>
  <PresentationFormat>Presentación en pantalla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Vértice</vt:lpstr>
      <vt:lpstr>Intervención urbana</vt:lpstr>
      <vt:lpstr>Ejemplos de Artistas: Unos ejemplos de artistas muy reconocidos por utilizar la intervención urbana son Félix Gonzales Torres y Gordon Matta-Clark.   </vt:lpstr>
      <vt:lpstr>Obras de Félix Gonzales Torres</vt:lpstr>
      <vt:lpstr>Presentación de PowerPoint</vt:lpstr>
      <vt:lpstr>Gordon Matta-Clark</vt:lpstr>
      <vt:lpstr>Obras de Gordon Matta-Clark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Intervención urbana</dc:title>
  <dc:creator>pinorini@hotmail.com</dc:creator>
  <cp:lastModifiedBy>proyector</cp:lastModifiedBy>
  <cp:revision>26</cp:revision>
  <dcterms:created xsi:type="dcterms:W3CDTF">2015-07-06T20:51:54Z</dcterms:created>
  <dcterms:modified xsi:type="dcterms:W3CDTF">2015-07-14T21:59:48Z</dcterms:modified>
</cp:coreProperties>
</file>