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1"/>
  </p:sldMasterIdLst>
  <p:sldIdLst>
    <p:sldId id="266" r:id="rId2"/>
    <p:sldId id="274" r:id="rId3"/>
    <p:sldId id="267" r:id="rId4"/>
    <p:sldId id="275" r:id="rId5"/>
    <p:sldId id="268" r:id="rId6"/>
    <p:sldId id="269" r:id="rId7"/>
    <p:sldId id="270" r:id="rId8"/>
    <p:sldId id="271" r:id="rId9"/>
    <p:sldId id="272" r:id="rId10"/>
    <p:sldId id="277" r:id="rId11"/>
    <p:sldId id="273" r:id="rId12"/>
    <p:sldId id="278" r:id="rId13"/>
    <p:sldId id="279" r:id="rId14"/>
    <p:sldId id="280" r:id="rId1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FF0000"/>
    <a:srgbClr val="000000"/>
    <a:srgbClr val="99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0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2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30723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0724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30725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26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27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28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29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30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31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32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33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34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35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0736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30737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38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39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40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41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42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43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44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45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46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47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48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49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50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51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52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53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54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0755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30756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57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58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59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60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61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62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63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64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65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66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67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68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69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70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71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72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0773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30774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75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76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77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78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79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80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30781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30782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783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784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785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30786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87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788" name="Rectangle 68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9" name="Rectangle 69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90" name="Rectangle 7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8DEEA870-AE2D-480E-85D9-BC0A82C8D1F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849BDA-BFD9-4839-9F74-49662FFA14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C9AB83-A446-4E96-ACAF-41483809489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D79A39-29B3-406F-A32F-41EA1EE979C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CCECC4-685F-4193-BF97-8A9F986740C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3D4D5C-CCF8-4086-A803-64096181585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63F71E-5885-4183-A115-E6E4E5D5ED6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5C5944-2549-4A11-BEBF-84F9F7B11C4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487B56-53F2-4CED-B026-C874CBE21CE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B8B3DD-CE03-43FB-B420-B50A880C681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7532F4-5D24-49EF-83CD-3439C42AFC7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29699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29700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29701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29702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03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04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05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06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07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08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09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10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11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12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9713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29714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15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16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17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18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19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20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21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22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23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24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25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26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27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28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29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30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31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9732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9733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34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35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36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37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38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39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40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41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42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43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44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45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46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47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48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49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9750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29751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52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53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54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55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56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57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29758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2975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976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976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9762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29763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9764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9765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29766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29767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1FC68BB2-ADD1-4ED0-A12E-A72917C9DFA3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0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400" y="0"/>
            <a:ext cx="8839200" cy="6858000"/>
          </a:xfrm>
        </p:spPr>
        <p:txBody>
          <a:bodyPr/>
          <a:lstStyle/>
          <a:p>
            <a:pPr lvl="4"/>
            <a:endParaRPr lang="en-US" sz="2400" b="1">
              <a:sym typeface="Wingdings" pitchFamily="2" charset="2"/>
            </a:endParaRPr>
          </a:p>
          <a:p>
            <a:pPr>
              <a:buFont typeface="Wingdings" pitchFamily="2" charset="2"/>
              <a:buNone/>
            </a:pPr>
            <a:r>
              <a:rPr lang="en-US" sz="3600" b="1">
                <a:sym typeface="Wingdings" pitchFamily="2" charset="2"/>
              </a:rPr>
              <a:t>ELECTRO CONVULSIVE THERAPY (ECT)</a:t>
            </a:r>
          </a:p>
          <a:p>
            <a:pPr>
              <a:buFont typeface="Wingdings" pitchFamily="2" charset="2"/>
              <a:buNone/>
            </a:pPr>
            <a:r>
              <a:rPr lang="en-US" sz="2800">
                <a:sym typeface="Wingdings" pitchFamily="2" charset="2"/>
              </a:rPr>
              <a:t>SEJARAH (hal 3286 Kaplan 2009)</a:t>
            </a:r>
          </a:p>
          <a:p>
            <a:pPr>
              <a:buFontTx/>
              <a:buChar char="•"/>
            </a:pPr>
            <a:r>
              <a:rPr lang="en-US" sz="2400">
                <a:sym typeface="Wingdings" pitchFamily="2" charset="2"/>
              </a:rPr>
              <a:t>1500    Paracelsus mengenalkan kejang akib camphor oral</a:t>
            </a:r>
          </a:p>
          <a:p>
            <a:pPr>
              <a:buFontTx/>
              <a:buChar char="•"/>
            </a:pPr>
            <a:r>
              <a:rPr lang="en-US" sz="2400">
                <a:sym typeface="Wingdings" pitchFamily="2" charset="2"/>
              </a:rPr>
              <a:t>1785    Publikasi I induksi kejang (camphor) utk mania</a:t>
            </a:r>
          </a:p>
          <a:p>
            <a:pPr>
              <a:buFontTx/>
              <a:buChar char="•"/>
            </a:pPr>
            <a:r>
              <a:rPr lang="en-US" sz="2400">
                <a:sym typeface="Wingdings" pitchFamily="2" charset="2"/>
              </a:rPr>
              <a:t>1930    Coma insulin</a:t>
            </a:r>
          </a:p>
          <a:p>
            <a:pPr>
              <a:buFontTx/>
              <a:buChar char="•"/>
            </a:pPr>
            <a:r>
              <a:rPr lang="en-US" sz="2400">
                <a:sym typeface="Wingdings" pitchFamily="2" charset="2"/>
              </a:rPr>
              <a:t>1934    L V Meduna otak pas epilepsi &gt; skizofren 		  	     antagonis biologibuat kejang dg camphor im utk 	      26 pas kataton</a:t>
            </a:r>
          </a:p>
          <a:p>
            <a:pPr>
              <a:buFontTx/>
              <a:buChar char="•"/>
            </a:pPr>
            <a:r>
              <a:rPr lang="en-US" sz="2400">
                <a:sym typeface="Wingdings" pitchFamily="2" charset="2"/>
              </a:rPr>
              <a:t>1937    Insulin di Switzerland</a:t>
            </a:r>
          </a:p>
          <a:p>
            <a:pPr>
              <a:buFontTx/>
              <a:buChar char="•"/>
            </a:pPr>
            <a:r>
              <a:rPr lang="en-US" sz="2400">
                <a:sym typeface="Wingdings" pitchFamily="2" charset="2"/>
              </a:rPr>
              <a:t>1938    L. Bini, U.Carletti induksi kejang listrik sukses &gt;11 	      pas dg inkoherensi dn waham</a:t>
            </a:r>
          </a:p>
          <a:p>
            <a:pPr>
              <a:buFontTx/>
              <a:buChar char="•"/>
            </a:pPr>
            <a:endParaRPr lang="en-US" sz="2400">
              <a:sym typeface="Wingdings" pitchFamily="2" charset="2"/>
            </a:endParaRPr>
          </a:p>
          <a:p>
            <a:pPr lvl="4">
              <a:buFontTx/>
              <a:buNone/>
            </a:pPr>
            <a:endParaRPr lang="en-US" sz="2400">
              <a:sym typeface="Wingdings" pitchFamily="2" charset="2"/>
            </a:endParaRPr>
          </a:p>
          <a:p>
            <a:pPr>
              <a:buFont typeface="Wingdings" pitchFamily="2" charset="2"/>
              <a:buNone/>
            </a:pPr>
            <a:endParaRPr lang="en-US" sz="2400">
              <a:sym typeface="Wingdings" pitchFamily="2" charset="2"/>
            </a:endParaRPr>
          </a:p>
          <a:p>
            <a:endParaRPr lang="en-US" sz="2400">
              <a:sym typeface="Wingdings" pitchFamily="2" charset="2"/>
            </a:endParaRPr>
          </a:p>
          <a:p>
            <a:pPr>
              <a:buFont typeface="Wingdings" pitchFamily="2" charset="2"/>
              <a:buNone/>
            </a:pPr>
            <a:r>
              <a:rPr lang="en-US" sz="2400">
                <a:sym typeface="Wingdings" pitchFamily="2" charset="2"/>
              </a:rPr>
              <a:t>	</a:t>
            </a:r>
          </a:p>
          <a:p>
            <a:pPr>
              <a:buFont typeface="Wingdings" pitchFamily="2" charset="2"/>
              <a:buNone/>
            </a:pPr>
            <a:r>
              <a:rPr lang="en-US" sz="2400">
                <a:sym typeface="Wingdings" pitchFamily="2" charset="2"/>
              </a:rPr>
              <a:t>   </a:t>
            </a:r>
          </a:p>
          <a:p>
            <a:endParaRPr lang="en-US" sz="2400">
              <a:sym typeface="Wingdings" pitchFamily="2" charset="2"/>
            </a:endParaRPr>
          </a:p>
          <a:p>
            <a:pPr>
              <a:buFont typeface="Wingdings" pitchFamily="2" charset="2"/>
              <a:buNone/>
            </a:pPr>
            <a:r>
              <a:rPr lang="en-US" sz="2400"/>
              <a:t> 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title"/>
          </p:nvPr>
        </p:nvSpPr>
        <p:spPr>
          <a:xfrm flipV="1">
            <a:off x="457200" y="200025"/>
            <a:ext cx="8229600" cy="74613"/>
          </a:xfrm>
        </p:spPr>
        <p:txBody>
          <a:bodyPr/>
          <a:lstStyle/>
          <a:p>
            <a:r>
              <a:rPr lang="en-US" sz="4000"/>
              <a:t> </a:t>
            </a:r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990600" y="152400"/>
            <a:ext cx="800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endParaRPr lang="en-US">
              <a:sym typeface="Wingdings" pitchFamily="2" charset="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8839200" cy="6858000"/>
          </a:xfrm>
        </p:spPr>
        <p:txBody>
          <a:bodyPr/>
          <a:lstStyle/>
          <a:p>
            <a:pPr marL="2209800" lvl="4" indent="-381000">
              <a:buFontTx/>
              <a:buNone/>
            </a:pPr>
            <a:endParaRPr lang="en-US" sz="1400">
              <a:sym typeface="Wingdings" pitchFamily="2" charset="2"/>
            </a:endParaRPr>
          </a:p>
          <a:p>
            <a:pPr marL="609600" indent="-609600">
              <a:buFont typeface="Wingdings" pitchFamily="2" charset="2"/>
              <a:buNone/>
            </a:pPr>
            <a:r>
              <a:rPr lang="en-US" sz="2400">
                <a:sym typeface="Wingdings" pitchFamily="2" charset="2"/>
              </a:rPr>
              <a:t>INTERAKSI OBAT DENGAN  ECT (3297-3298)	</a:t>
            </a:r>
          </a:p>
          <a:p>
            <a:pPr marL="609600" indent="-609600">
              <a:buFontTx/>
              <a:buChar char="•"/>
            </a:pPr>
            <a:r>
              <a:rPr lang="en-US" sz="2400"/>
              <a:t>Anti konvulsan (termsk benzodiazepine) </a:t>
            </a:r>
            <a:r>
              <a:rPr lang="en-US" sz="2400">
                <a:cs typeface="Arial" charset="0"/>
              </a:rPr>
              <a:t>↑ ambang kejang </a:t>
            </a:r>
            <a:r>
              <a:rPr lang="en-US" sz="2400">
                <a:cs typeface="Arial" charset="0"/>
                <a:sym typeface="Wingdings" pitchFamily="2" charset="2"/>
              </a:rPr>
              <a:t> ↓ efektifitas ECT t.u unilateral ECT tapering stop</a:t>
            </a:r>
          </a:p>
          <a:p>
            <a:pPr marL="609600" indent="-609600">
              <a:buFontTx/>
              <a:buChar char="•"/>
            </a:pPr>
            <a:r>
              <a:rPr lang="en-US" sz="2400">
                <a:cs typeface="Arial" charset="0"/>
                <a:sym typeface="Wingdings" pitchFamily="2" charset="2"/>
              </a:rPr>
              <a:t>Hipnotik sedatif dg ECT  sedikit data</a:t>
            </a:r>
          </a:p>
          <a:p>
            <a:pPr marL="609600" indent="-609600">
              <a:buFontTx/>
              <a:buChar char="•"/>
            </a:pPr>
            <a:r>
              <a:rPr lang="en-US" sz="2400">
                <a:cs typeface="Arial" charset="0"/>
                <a:sym typeface="Wingdings" pitchFamily="2" charset="2"/>
              </a:rPr>
              <a:t>Anestesi dg MAOInh  kel kardiovaskuler</a:t>
            </a:r>
          </a:p>
          <a:p>
            <a:pPr marL="609600" indent="-609600">
              <a:buFontTx/>
              <a:buChar char="•"/>
            </a:pPr>
            <a:r>
              <a:rPr lang="en-US" sz="2400"/>
              <a:t>Neuroleptik + ECT &gt; baik, data t.u antipsikotik tipikal</a:t>
            </a:r>
          </a:p>
          <a:p>
            <a:pPr marL="609600" indent="-609600">
              <a:buFontTx/>
              <a:buChar char="•"/>
            </a:pPr>
            <a:r>
              <a:rPr lang="en-US" sz="2400"/>
              <a:t>Antipsikotik tipikal “proconvulsant” t.u potensi rendah</a:t>
            </a:r>
          </a:p>
          <a:p>
            <a:pPr marL="609600" indent="-609600">
              <a:buFontTx/>
              <a:buChar char="•"/>
            </a:pPr>
            <a:r>
              <a:rPr lang="en-US" sz="2400"/>
              <a:t>Haloperidol dn fluphenazine &lt;</a:t>
            </a:r>
          </a:p>
          <a:p>
            <a:pPr marL="609600" indent="-609600">
              <a:buFontTx/>
              <a:buChar char="•"/>
            </a:pPr>
            <a:r>
              <a:rPr lang="en-US" sz="2400"/>
              <a:t>Antipsikotik atipikal + ECT lbh aman, “proconvulsant” </a:t>
            </a:r>
            <a:r>
              <a:rPr lang="en-US" sz="2400">
                <a:sym typeface="Wingdings" pitchFamily="2" charset="2"/>
              </a:rPr>
              <a:t></a:t>
            </a:r>
            <a:r>
              <a:rPr lang="en-US" sz="2400"/>
              <a:t>quetiapine sedang,clozapine dn olanzapine berat</a:t>
            </a:r>
          </a:p>
          <a:p>
            <a:pPr marL="609600" indent="-609600">
              <a:buFontTx/>
              <a:buChar char="•"/>
            </a:pPr>
            <a:r>
              <a:rPr lang="en-US" sz="2400"/>
              <a:t>Reserpine tdk boleh</a:t>
            </a:r>
          </a:p>
          <a:p>
            <a:pPr marL="609600" indent="-609600">
              <a:buFontTx/>
              <a:buChar char="•"/>
            </a:pPr>
            <a:r>
              <a:rPr lang="en-US" sz="2400"/>
              <a:t>TCAs dn MAOIs </a:t>
            </a:r>
            <a:r>
              <a:rPr lang="en-US" sz="2400">
                <a:cs typeface="Arial" charset="0"/>
              </a:rPr>
              <a:t>↑respons ECT, 15% Nortriptilin &lt; efek neurokognitif, Venlavaxin mperburuk efek kognitif</a:t>
            </a:r>
          </a:p>
          <a:p>
            <a:pPr marL="609600" indent="-609600">
              <a:buFontTx/>
              <a:buChar char="•"/>
            </a:pPr>
            <a:r>
              <a:rPr lang="en-US" sz="2400">
                <a:cs typeface="Arial" charset="0"/>
              </a:rPr>
              <a:t>Kombinasi ECT dg antidepresan baik  </a:t>
            </a:r>
            <a:r>
              <a:rPr lang="en-US" sz="2400">
                <a:sym typeface="Wingdings" pitchFamily="2" charset="2"/>
              </a:rPr>
              <a:t> </a:t>
            </a:r>
            <a:r>
              <a:rPr lang="en-US" sz="2400"/>
              <a:t> 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title"/>
          </p:nvPr>
        </p:nvSpPr>
        <p:spPr>
          <a:xfrm flipV="1">
            <a:off x="457200" y="200025"/>
            <a:ext cx="8229600" cy="74613"/>
          </a:xfrm>
        </p:spPr>
        <p:txBody>
          <a:bodyPr/>
          <a:lstStyle/>
          <a:p>
            <a:r>
              <a:rPr lang="en-US" sz="4000"/>
              <a:t> </a:t>
            </a:r>
          </a:p>
        </p:txBody>
      </p:sp>
      <p:sp>
        <p:nvSpPr>
          <p:cNvPr id="53252" name="Rectangle 4"/>
          <p:cNvSpPr>
            <a:spLocks noChangeArrowheads="1"/>
          </p:cNvSpPr>
          <p:nvPr/>
        </p:nvSpPr>
        <p:spPr bwMode="auto">
          <a:xfrm>
            <a:off x="990600" y="152400"/>
            <a:ext cx="800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endParaRPr lang="en-US"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8839200" cy="6858000"/>
          </a:xfrm>
        </p:spPr>
        <p:txBody>
          <a:bodyPr/>
          <a:lstStyle/>
          <a:p>
            <a:pPr marL="2209800" lvl="4" indent="-381000">
              <a:buFontTx/>
              <a:buNone/>
            </a:pPr>
            <a:endParaRPr lang="en-US" sz="1400">
              <a:sym typeface="Wingdings" pitchFamily="2" charset="2"/>
            </a:endParaRPr>
          </a:p>
          <a:p>
            <a:pPr marL="609600" indent="-609600">
              <a:buFont typeface="Wingdings" pitchFamily="2" charset="2"/>
              <a:buNone/>
            </a:pPr>
            <a:r>
              <a:rPr lang="en-US" sz="2400"/>
              <a:t>FISOLOGI,EFEK SAMPING,KONTRA INDIKASI ECT</a:t>
            </a:r>
          </a:p>
          <a:p>
            <a:pPr marL="609600" indent="-609600">
              <a:buFont typeface="Wingdings" pitchFamily="2" charset="2"/>
              <a:buNone/>
            </a:pPr>
            <a:r>
              <a:rPr lang="en-US" sz="2400"/>
              <a:t>(3298-3300) </a:t>
            </a:r>
          </a:p>
          <a:p>
            <a:pPr marL="609600" indent="-609600">
              <a:buFontTx/>
              <a:buNone/>
            </a:pPr>
            <a:r>
              <a:rPr lang="en-US" sz="2400"/>
              <a:t>Resiko mati 1:10.000; &lt; dibanding memakai antidepresan</a:t>
            </a:r>
          </a:p>
          <a:p>
            <a:pPr marL="609600" indent="-609600">
              <a:buFontTx/>
              <a:buNone/>
            </a:pPr>
            <a:r>
              <a:rPr lang="en-US" sz="2400"/>
              <a:t>Di AS kematian dlm waktu 14 hr post ECT dlm data 5 th terakhir</a:t>
            </a:r>
          </a:p>
          <a:p>
            <a:pPr marL="609600" indent="-609600">
              <a:buFontTx/>
              <a:buNone/>
            </a:pPr>
            <a:r>
              <a:rPr lang="en-US" sz="2400"/>
              <a:t>krn laringospasme</a:t>
            </a:r>
          </a:p>
          <a:p>
            <a:pPr marL="609600" indent="-609600">
              <a:buFontTx/>
              <a:buNone/>
            </a:pPr>
            <a:r>
              <a:rPr lang="en-US" sz="2400" i="1"/>
              <a:t>Sistem Kardiovaskuler</a:t>
            </a:r>
          </a:p>
          <a:p>
            <a:pPr marL="609600" indent="-609600">
              <a:buFontTx/>
              <a:buChar char="•"/>
            </a:pPr>
            <a:r>
              <a:rPr lang="en-US" sz="2400"/>
              <a:t>Efek parasimpatetik (stlh ECT)</a:t>
            </a:r>
            <a:r>
              <a:rPr lang="en-US" sz="2400">
                <a:sym typeface="Wingdings" pitchFamily="2" charset="2"/>
              </a:rPr>
              <a:t> bradikardi sp asistole; pas &gt;50 th  supraventriculair ectopic at atrial fibrilasi (vagal)</a:t>
            </a:r>
          </a:p>
          <a:p>
            <a:pPr marL="609600" indent="-609600">
              <a:buFontTx/>
              <a:buChar char="•"/>
            </a:pPr>
            <a:r>
              <a:rPr lang="en-US" sz="2400">
                <a:sym typeface="Wingdings" pitchFamily="2" charset="2"/>
              </a:rPr>
              <a:t>Gld supraren melepas katekolaminheart rate,tek darah </a:t>
            </a:r>
            <a:r>
              <a:rPr lang="en-US" sz="2400">
                <a:cs typeface="Arial" charset="0"/>
                <a:sym typeface="Wingdings" pitchFamily="2" charset="2"/>
              </a:rPr>
              <a:t>↑, segera ↓begitu tdk kejang.Tek drh N lagi stlah 1 jm (50 th), 5 mnt HR ↓. 55% kel kardiovaskuler, perub gel T dn ST depresi </a:t>
            </a:r>
          </a:p>
          <a:p>
            <a:pPr marL="609600" indent="-609600">
              <a:buFontTx/>
              <a:buChar char="•"/>
            </a:pPr>
            <a:r>
              <a:rPr lang="en-US" sz="2400">
                <a:sym typeface="Wingdings" pitchFamily="2" charset="2"/>
              </a:rPr>
              <a:t>90% pas ECT aman,diberikan kpd pas hipertensi pulmonalis,subakut myocard infarct,aneurisma aorta abd, Takatsubo’s syndrom.Pace maker ,”device abort aritmia” bukan KI, transplantasi jantung aman. </a:t>
            </a:r>
          </a:p>
          <a:p>
            <a:pPr marL="609600" indent="-609600">
              <a:buFontTx/>
              <a:buChar char="•"/>
            </a:pPr>
            <a:endParaRPr lang="en-US" sz="2400" i="1"/>
          </a:p>
          <a:p>
            <a:pPr marL="609600" indent="-609600">
              <a:buFont typeface="Wingdings" pitchFamily="2" charset="2"/>
              <a:buNone/>
            </a:pPr>
            <a:endParaRPr lang="en-US" sz="2400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title"/>
          </p:nvPr>
        </p:nvSpPr>
        <p:spPr>
          <a:xfrm flipV="1">
            <a:off x="457200" y="200025"/>
            <a:ext cx="8229600" cy="74613"/>
          </a:xfrm>
        </p:spPr>
        <p:txBody>
          <a:bodyPr/>
          <a:lstStyle/>
          <a:p>
            <a:r>
              <a:rPr lang="en-US" sz="4000"/>
              <a:t> </a:t>
            </a:r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990600" y="152400"/>
            <a:ext cx="800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endParaRPr lang="en-US"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marL="2209800" lvl="4" indent="-381000">
              <a:buFontTx/>
              <a:buNone/>
            </a:pPr>
            <a:endParaRPr lang="en-US" sz="1400">
              <a:sym typeface="Wingdings" pitchFamily="2" charset="2"/>
            </a:endParaRPr>
          </a:p>
          <a:p>
            <a:pPr marL="609600" indent="-609600">
              <a:buFont typeface="Wingdings" pitchFamily="2" charset="2"/>
              <a:buNone/>
            </a:pPr>
            <a:r>
              <a:rPr lang="en-US" sz="2400"/>
              <a:t>FISOLOGI,EFEK SAMPING,KONTRA INDIKASI ECT</a:t>
            </a:r>
          </a:p>
          <a:p>
            <a:pPr marL="609600" indent="-609600">
              <a:buFont typeface="Wingdings" pitchFamily="2" charset="2"/>
              <a:buNone/>
            </a:pPr>
            <a:r>
              <a:rPr lang="en-US" sz="2400"/>
              <a:t>(3298-3300) </a:t>
            </a:r>
          </a:p>
          <a:p>
            <a:pPr marL="609600" indent="-609600">
              <a:buFontTx/>
              <a:buNone/>
            </a:pPr>
            <a:r>
              <a:rPr lang="en-US" sz="2400" i="1"/>
              <a:t>Sistem Respirasi</a:t>
            </a:r>
          </a:p>
          <a:p>
            <a:pPr marL="609600" indent="-609600">
              <a:buFontTx/>
              <a:buChar char="•"/>
            </a:pPr>
            <a:r>
              <a:rPr lang="en-US" sz="2400"/>
              <a:t>Efek anestesi &gt; efek fisiologis</a:t>
            </a:r>
          </a:p>
          <a:p>
            <a:pPr marL="609600" indent="-609600">
              <a:buFontTx/>
              <a:buChar char="•"/>
            </a:pPr>
            <a:r>
              <a:rPr lang="en-US" sz="2400"/>
              <a:t>Muscle relaxan </a:t>
            </a:r>
            <a:r>
              <a:rPr lang="en-US" sz="2400">
                <a:sym typeface="Wingdings" pitchFamily="2" charset="2"/>
              </a:rPr>
              <a:t> henti nafas oksigen </a:t>
            </a:r>
          </a:p>
          <a:p>
            <a:pPr marL="609600" indent="-609600">
              <a:buFontTx/>
              <a:buChar char="•"/>
            </a:pPr>
            <a:r>
              <a:rPr lang="en-US" sz="2400">
                <a:sym typeface="Wingdings" pitchFamily="2" charset="2"/>
              </a:rPr>
              <a:t>Penyakit paru eksaserbasi asma,PPO</a:t>
            </a:r>
            <a:endParaRPr lang="en-US" sz="2400"/>
          </a:p>
          <a:p>
            <a:pPr marL="609600" indent="-609600">
              <a:buFont typeface="Wingdings" pitchFamily="2" charset="2"/>
              <a:buNone/>
            </a:pPr>
            <a:r>
              <a:rPr lang="en-US" sz="2400" i="1"/>
              <a:t>Gigi geligi</a:t>
            </a:r>
          </a:p>
          <a:p>
            <a:pPr marL="609600" indent="-609600">
              <a:buFontTx/>
              <a:buChar char="•"/>
            </a:pPr>
            <a:r>
              <a:rPr lang="en-US" sz="2400"/>
              <a:t>Gigi patah </a:t>
            </a:r>
            <a:r>
              <a:rPr lang="en-US" sz="2400">
                <a:sym typeface="Wingdings" pitchFamily="2" charset="2"/>
              </a:rPr>
              <a:t> menyubat sal nafas</a:t>
            </a:r>
          </a:p>
          <a:p>
            <a:pPr marL="609600" indent="-609600">
              <a:buFontTx/>
              <a:buNone/>
            </a:pPr>
            <a:r>
              <a:rPr lang="en-US" sz="2400" i="1"/>
              <a:t>Sistim Muskuloskeletal</a:t>
            </a:r>
          </a:p>
          <a:p>
            <a:pPr marL="609600" indent="-609600">
              <a:buFontTx/>
              <a:buChar char="•"/>
            </a:pPr>
            <a:r>
              <a:rPr lang="en-US" sz="2400"/>
              <a:t>Sbelum ada curare,succinil cholin</a:t>
            </a:r>
            <a:r>
              <a:rPr lang="en-US" sz="2400">
                <a:sym typeface="Wingdings" pitchFamily="2" charset="2"/>
              </a:rPr>
              <a:t> fraktur tulang panjang dn tulang belakang</a:t>
            </a:r>
          </a:p>
          <a:p>
            <a:pPr marL="609600" indent="-609600">
              <a:buFontTx/>
              <a:buChar char="•"/>
            </a:pPr>
            <a:r>
              <a:rPr lang="en-US" sz="2400">
                <a:sym typeface="Wingdings" pitchFamily="2" charset="2"/>
              </a:rPr>
              <a:t>Ggn sendi temporomandibuler</a:t>
            </a:r>
          </a:p>
          <a:p>
            <a:pPr marL="609600" indent="-609600">
              <a:buFontTx/>
              <a:buChar char="•"/>
            </a:pPr>
            <a:r>
              <a:rPr lang="en-US" sz="2400"/>
              <a:t>Stelah anestesi</a:t>
            </a:r>
            <a:r>
              <a:rPr lang="en-US" sz="2400">
                <a:sym typeface="Wingdings" pitchFamily="2" charset="2"/>
              </a:rPr>
              <a:t> mialgia krn fsikulasi</a:t>
            </a:r>
          </a:p>
          <a:p>
            <a:pPr marL="609600" indent="-609600">
              <a:buFontTx/>
              <a:buNone/>
            </a:pPr>
            <a:endParaRPr lang="en-US" sz="2400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title"/>
          </p:nvPr>
        </p:nvSpPr>
        <p:spPr>
          <a:xfrm flipV="1">
            <a:off x="457200" y="200025"/>
            <a:ext cx="8229600" cy="74613"/>
          </a:xfrm>
        </p:spPr>
        <p:txBody>
          <a:bodyPr/>
          <a:lstStyle/>
          <a:p>
            <a:r>
              <a:rPr lang="en-US" sz="4000"/>
              <a:t> </a:t>
            </a:r>
          </a:p>
        </p:txBody>
      </p:sp>
      <p:sp>
        <p:nvSpPr>
          <p:cNvPr id="54276" name="Rectangle 4"/>
          <p:cNvSpPr>
            <a:spLocks noChangeArrowheads="1"/>
          </p:cNvSpPr>
          <p:nvPr/>
        </p:nvSpPr>
        <p:spPr bwMode="auto">
          <a:xfrm>
            <a:off x="990600" y="152400"/>
            <a:ext cx="800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endParaRPr lang="en-US"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marL="2209800" lvl="4" indent="-381000">
              <a:buFontTx/>
              <a:buNone/>
            </a:pPr>
            <a:endParaRPr lang="en-US" sz="1400">
              <a:sym typeface="Wingdings" pitchFamily="2" charset="2"/>
            </a:endParaRPr>
          </a:p>
          <a:p>
            <a:pPr marL="609600" indent="-609600">
              <a:buFont typeface="Wingdings" pitchFamily="2" charset="2"/>
              <a:buNone/>
            </a:pPr>
            <a:r>
              <a:rPr lang="en-US" sz="2400"/>
              <a:t>FISOLOGI,EFEK SAMPING,KONTRA INDIKASI ECT</a:t>
            </a:r>
          </a:p>
          <a:p>
            <a:pPr marL="609600" indent="-609600">
              <a:buFont typeface="Wingdings" pitchFamily="2" charset="2"/>
              <a:buNone/>
            </a:pPr>
            <a:r>
              <a:rPr lang="en-US" sz="2400"/>
              <a:t>(3298-3300) </a:t>
            </a:r>
          </a:p>
          <a:p>
            <a:pPr marL="609600" indent="-609600">
              <a:buFontTx/>
              <a:buNone/>
            </a:pPr>
            <a:r>
              <a:rPr lang="en-US" sz="2400" i="1"/>
              <a:t>Sistem Saraf Pusat</a:t>
            </a:r>
          </a:p>
          <a:p>
            <a:pPr marL="609600" indent="-609600">
              <a:buFontTx/>
              <a:buChar char="•"/>
            </a:pPr>
            <a:r>
              <a:rPr lang="en-US" sz="2400"/>
              <a:t>Kejang</a:t>
            </a:r>
            <a:r>
              <a:rPr lang="en-US" sz="2400">
                <a:sym typeface="Wingdings" pitchFamily="2" charset="2"/>
              </a:rPr>
              <a:t> hipermetabolikaliran darah</a:t>
            </a:r>
            <a:r>
              <a:rPr lang="en-US" sz="2400">
                <a:cs typeface="Arial" charset="0"/>
                <a:sym typeface="Wingdings" pitchFamily="2" charset="2"/>
              </a:rPr>
              <a:t>↑</a:t>
            </a:r>
            <a:r>
              <a:rPr lang="en-US" sz="2400">
                <a:sym typeface="Wingdings" pitchFamily="2" charset="2"/>
              </a:rPr>
              <a:t> oksigen,glukose </a:t>
            </a:r>
            <a:r>
              <a:rPr lang="en-US" sz="2400">
                <a:cs typeface="Arial" charset="0"/>
                <a:sym typeface="Wingdings" pitchFamily="2" charset="2"/>
              </a:rPr>
              <a:t>↑</a:t>
            </a:r>
          </a:p>
          <a:p>
            <a:pPr marL="609600" indent="-609600">
              <a:buFontTx/>
              <a:buChar char="•"/>
            </a:pPr>
            <a:r>
              <a:rPr lang="en-US" sz="2400">
                <a:cs typeface="Arial" charset="0"/>
              </a:rPr>
              <a:t>Permiabilitas blood brain barier ↑</a:t>
            </a:r>
            <a:r>
              <a:rPr lang="en-US" sz="2400">
                <a:cs typeface="Arial" charset="0"/>
                <a:sym typeface="Wingdings" pitchFamily="2" charset="2"/>
              </a:rPr>
              <a:t>hipertensi kapiler. Post iktal metabolisme menurun</a:t>
            </a:r>
          </a:p>
          <a:p>
            <a:pPr marL="609600" indent="-609600">
              <a:buFontTx/>
              <a:buChar char="•"/>
            </a:pPr>
            <a:r>
              <a:rPr lang="en-US" sz="2400">
                <a:cs typeface="Arial" charset="0"/>
                <a:sym typeface="Wingdings" pitchFamily="2" charset="2"/>
              </a:rPr>
              <a:t>Kejang &gt; 3 mnt,1-2% pd remaja dn dewasaresiko brain injurykomplikasi jantung dn paru tx benzodiazepine atau anestesia barbiturat short acting,bl tdk bisatx st epileptikus</a:t>
            </a:r>
          </a:p>
          <a:p>
            <a:pPr marL="609600" indent="-609600">
              <a:buFontTx/>
              <a:buNone/>
            </a:pPr>
            <a:r>
              <a:rPr lang="en-US" sz="2400">
                <a:cs typeface="Arial" charset="0"/>
                <a:sym typeface="Wingdings" pitchFamily="2" charset="2"/>
              </a:rPr>
              <a:t>	Bila terjadi cari penyebab,proconvulsant? Theophylin?dll</a:t>
            </a:r>
          </a:p>
          <a:p>
            <a:pPr marL="609600" indent="-609600">
              <a:buFontTx/>
              <a:buChar char="•"/>
            </a:pPr>
            <a:r>
              <a:rPr lang="en-US" sz="2400">
                <a:cs typeface="Arial" charset="0"/>
                <a:sym typeface="Wingdings" pitchFamily="2" charset="2"/>
              </a:rPr>
              <a:t>ECT dpt diberikan pd tumor otak yg msh kecil asal t.i.k tdk ↑</a:t>
            </a:r>
          </a:p>
          <a:p>
            <a:pPr marL="609600" indent="-609600">
              <a:buFontTx/>
              <a:buChar char="•"/>
            </a:pPr>
            <a:r>
              <a:rPr lang="en-US" sz="2400">
                <a:cs typeface="Arial" charset="0"/>
                <a:sym typeface="Wingdings" pitchFamily="2" charset="2"/>
              </a:rPr>
              <a:t>Dpt jg pd trauma otak dan post kraniotomi yg sdh sembuh     </a:t>
            </a:r>
            <a:endParaRPr lang="en-US" sz="2400">
              <a:cs typeface="Arial" charset="0"/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title"/>
          </p:nvPr>
        </p:nvSpPr>
        <p:spPr>
          <a:xfrm flipV="1">
            <a:off x="457200" y="200025"/>
            <a:ext cx="8229600" cy="74613"/>
          </a:xfrm>
        </p:spPr>
        <p:txBody>
          <a:bodyPr/>
          <a:lstStyle/>
          <a:p>
            <a:r>
              <a:rPr lang="en-US" sz="4000"/>
              <a:t> </a:t>
            </a:r>
          </a:p>
        </p:txBody>
      </p:sp>
      <p:sp>
        <p:nvSpPr>
          <p:cNvPr id="55300" name="Rectangle 4"/>
          <p:cNvSpPr>
            <a:spLocks noChangeArrowheads="1"/>
          </p:cNvSpPr>
          <p:nvPr/>
        </p:nvSpPr>
        <p:spPr bwMode="auto">
          <a:xfrm>
            <a:off x="990600" y="152400"/>
            <a:ext cx="800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endParaRPr lang="en-US">
              <a:sym typeface="Wingdings" pitchFamily="2" charset="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marL="2209800" lvl="4" indent="-381000">
              <a:buFontTx/>
              <a:buNone/>
            </a:pPr>
            <a:endParaRPr lang="en-US" sz="1400">
              <a:sym typeface="Wingdings" pitchFamily="2" charset="2"/>
            </a:endParaRPr>
          </a:p>
          <a:p>
            <a:pPr marL="609600" indent="-609600">
              <a:buFont typeface="Wingdings" pitchFamily="2" charset="2"/>
              <a:buNone/>
            </a:pPr>
            <a:r>
              <a:rPr lang="en-US" sz="2400"/>
              <a:t>FISOLOGI,EFEK SAMPING,KONTRA INDIKASI ECT</a:t>
            </a:r>
          </a:p>
          <a:p>
            <a:pPr marL="609600" indent="-609600">
              <a:buFont typeface="Wingdings" pitchFamily="2" charset="2"/>
              <a:buNone/>
            </a:pPr>
            <a:r>
              <a:rPr lang="en-US" sz="2400"/>
              <a:t>(3298-3300) </a:t>
            </a:r>
          </a:p>
          <a:p>
            <a:pPr marL="609600" indent="-609600">
              <a:buFont typeface="Wingdings" pitchFamily="2" charset="2"/>
              <a:buNone/>
            </a:pPr>
            <a:r>
              <a:rPr lang="en-US" sz="2400" i="1"/>
              <a:t>Fungsi Kognitif</a:t>
            </a:r>
          </a:p>
          <a:p>
            <a:pPr marL="609600" indent="-609600">
              <a:buFontTx/>
              <a:buChar char="•"/>
            </a:pPr>
            <a:r>
              <a:rPr lang="en-US" sz="2400"/>
              <a:t>Secara umum post anestesi umum, 10-20% kasus t.u org tua at &gt;60 th fs kognitif </a:t>
            </a:r>
            <a:r>
              <a:rPr lang="en-US" sz="2400">
                <a:cs typeface="Arial" charset="0"/>
              </a:rPr>
              <a:t>↓</a:t>
            </a:r>
            <a:r>
              <a:rPr lang="en-US" sz="2400"/>
              <a:t>,pd ECT t.u depresi</a:t>
            </a:r>
            <a:r>
              <a:rPr lang="en-US" sz="2400">
                <a:sym typeface="Wingdings" pitchFamily="2" charset="2"/>
              </a:rPr>
              <a:t>p</a:t>
            </a:r>
            <a:r>
              <a:rPr lang="en-US" sz="2400"/>
              <a:t>erhatian,konsentrasi dn fs belajar </a:t>
            </a:r>
            <a:r>
              <a:rPr lang="en-US" sz="2400">
                <a:cs typeface="Arial" charset="0"/>
              </a:rPr>
              <a:t>↓Kontoversi </a:t>
            </a:r>
            <a:r>
              <a:rPr lang="en-US" sz="2400">
                <a:cs typeface="Arial" charset="0"/>
                <a:sym typeface="Wingdings" pitchFamily="2" charset="2"/>
              </a:rPr>
              <a:t>depresi sendiri fs2 diatas jg ↓</a:t>
            </a:r>
          </a:p>
          <a:p>
            <a:pPr marL="609600" indent="-609600">
              <a:buFontTx/>
              <a:buChar char="•"/>
            </a:pPr>
            <a:r>
              <a:rPr lang="en-US" sz="2400">
                <a:cs typeface="Arial" charset="0"/>
                <a:sym typeface="Wingdings" pitchFamily="2" charset="2"/>
              </a:rPr>
              <a:t>Disorientasi,antero &amp; retrograde memory ↓ tdk berat,ggn fs visuospasial,”word finding” segera stlh ECT. Kec retrograde smua segra kembali sblum ECT t.u pd ECT unilat kanan.</a:t>
            </a:r>
          </a:p>
          <a:p>
            <a:pPr marL="609600" indent="-609600">
              <a:buFontTx/>
              <a:buChar char="•"/>
            </a:pPr>
            <a:r>
              <a:rPr lang="en-US" sz="2400">
                <a:cs typeface="Arial" charset="0"/>
                <a:sym typeface="Wingdings" pitchFamily="2" charset="2"/>
              </a:rPr>
              <a:t>Retrograde mem informasi publik,pengalaman pribadi</a:t>
            </a:r>
          </a:p>
          <a:p>
            <a:pPr marL="609600" indent="-609600">
              <a:buFontTx/>
              <a:buChar char="•"/>
            </a:pPr>
            <a:r>
              <a:rPr lang="en-US" sz="2400">
                <a:cs typeface="Arial" charset="0"/>
                <a:sym typeface="Wingdings" pitchFamily="2" charset="2"/>
              </a:rPr>
              <a:t>12,4% menetapmem autobiografi,data ECT bilat,wanita</a:t>
            </a:r>
          </a:p>
          <a:p>
            <a:pPr marL="609600" indent="-609600">
              <a:buFontTx/>
              <a:buNone/>
            </a:pPr>
            <a:r>
              <a:rPr lang="en-US" sz="2400" i="1">
                <a:cs typeface="Arial" charset="0"/>
                <a:sym typeface="Wingdings" pitchFamily="2" charset="2"/>
              </a:rPr>
              <a:t>Lain-lain</a:t>
            </a:r>
          </a:p>
          <a:p>
            <a:pPr marL="609600" indent="-609600">
              <a:buFontTx/>
              <a:buChar char="•"/>
            </a:pPr>
            <a:r>
              <a:rPr lang="en-US" sz="2400">
                <a:cs typeface="Arial" charset="0"/>
                <a:sym typeface="Wingdings" pitchFamily="2" charset="2"/>
              </a:rPr>
              <a:t>Agitasi &amp; ansietas dihub bilat ECT at dosis anestesi rendah</a:t>
            </a:r>
          </a:p>
          <a:p>
            <a:pPr marL="609600" indent="-609600">
              <a:buFontTx/>
              <a:buChar char="•"/>
            </a:pPr>
            <a:r>
              <a:rPr lang="en-US" sz="2400">
                <a:cs typeface="Arial" charset="0"/>
                <a:sym typeface="Wingdings" pitchFamily="2" charset="2"/>
              </a:rPr>
              <a:t>Nausea, sakit kepala (migrain)analgetik,anti emetik.   </a:t>
            </a:r>
          </a:p>
          <a:p>
            <a:pPr marL="609600" indent="-609600">
              <a:buFontTx/>
              <a:buNone/>
            </a:pPr>
            <a:r>
              <a:rPr lang="en-US" sz="2400">
                <a:cs typeface="Arial" charset="0"/>
                <a:sym typeface="Wingdings" pitchFamily="2" charset="2"/>
              </a:rPr>
              <a:t> </a:t>
            </a:r>
          </a:p>
          <a:p>
            <a:pPr marL="609600" indent="-609600">
              <a:buFontTx/>
              <a:buChar char="•"/>
            </a:pPr>
            <a:endParaRPr lang="en-US" sz="2400">
              <a:cs typeface="Arial" charset="0"/>
              <a:sym typeface="Wingdings" pitchFamily="2" charset="2"/>
            </a:endParaRPr>
          </a:p>
          <a:p>
            <a:pPr marL="609600" indent="-609600">
              <a:buFontTx/>
              <a:buChar char="•"/>
            </a:pPr>
            <a:endParaRPr lang="en-US" sz="2400">
              <a:cs typeface="Arial" charset="0"/>
            </a:endParaRPr>
          </a:p>
          <a:p>
            <a:pPr marL="609600" indent="-609600">
              <a:buFont typeface="Wingdings" pitchFamily="2" charset="2"/>
              <a:buNone/>
            </a:pPr>
            <a:r>
              <a:rPr lang="en-US" sz="2400" i="1"/>
              <a:t> 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title"/>
          </p:nvPr>
        </p:nvSpPr>
        <p:spPr>
          <a:xfrm flipV="1">
            <a:off x="457200" y="200025"/>
            <a:ext cx="8229600" cy="74613"/>
          </a:xfrm>
        </p:spPr>
        <p:txBody>
          <a:bodyPr/>
          <a:lstStyle/>
          <a:p>
            <a:r>
              <a:rPr lang="en-US" sz="4000"/>
              <a:t> </a:t>
            </a:r>
          </a:p>
        </p:txBody>
      </p:sp>
      <p:sp>
        <p:nvSpPr>
          <p:cNvPr id="56324" name="Rectangle 4"/>
          <p:cNvSpPr>
            <a:spLocks noChangeArrowheads="1"/>
          </p:cNvSpPr>
          <p:nvPr/>
        </p:nvSpPr>
        <p:spPr bwMode="auto">
          <a:xfrm>
            <a:off x="990600" y="152400"/>
            <a:ext cx="800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endParaRPr lang="en-US">
              <a:sym typeface="Wingdings" pitchFamily="2" charset="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Char char="•"/>
            </a:pPr>
            <a:r>
              <a:rPr lang="en-US" sz="2800">
                <a:sym typeface="Wingdings" pitchFamily="2" charset="2"/>
              </a:rPr>
              <a:t>1940  ECT I di USA, A.E.Benett mengenalkan  	     curare</a:t>
            </a:r>
          </a:p>
          <a:p>
            <a:pPr>
              <a:lnSpc>
                <a:spcPct val="80000"/>
              </a:lnSpc>
              <a:buFontTx/>
              <a:buChar char="•"/>
            </a:pPr>
            <a:r>
              <a:rPr lang="en-US" sz="2800">
                <a:sym typeface="Wingdings" pitchFamily="2" charset="2"/>
              </a:rPr>
              <a:t>1950  dikenalkan anestesi dn suksinil kolin</a:t>
            </a:r>
          </a:p>
          <a:p>
            <a:pPr>
              <a:lnSpc>
                <a:spcPct val="80000"/>
              </a:lnSpc>
              <a:buFontTx/>
              <a:buChar char="•"/>
            </a:pPr>
            <a:r>
              <a:rPr lang="en-US" sz="2800">
                <a:sym typeface="Wingdings" pitchFamily="2" charset="2"/>
              </a:rPr>
              <a:t>1958  Penelitian I dg metode “Unilateral”</a:t>
            </a:r>
          </a:p>
          <a:p>
            <a:pPr>
              <a:lnSpc>
                <a:spcPct val="80000"/>
              </a:lnSpc>
              <a:buFontTx/>
              <a:buChar char="•"/>
            </a:pPr>
            <a:r>
              <a:rPr lang="en-US" sz="2800">
                <a:sym typeface="Wingdings" pitchFamily="2" charset="2"/>
              </a:rPr>
              <a:t>1960  Ottosson penurunan kejang dg adanya 	     antikonvulsan</a:t>
            </a:r>
          </a:p>
          <a:p>
            <a:pPr>
              <a:lnSpc>
                <a:spcPct val="80000"/>
              </a:lnSpc>
              <a:buFontTx/>
              <a:buChar char="•"/>
            </a:pPr>
            <a:r>
              <a:rPr lang="en-US" sz="2800">
                <a:sym typeface="Wingdings" pitchFamily="2" charset="2"/>
              </a:rPr>
              <a:t>1960s Penelitian klinik random,ECT banding 	     medikamentosa utk depresi efektif ECT 	     sec signifikan</a:t>
            </a:r>
          </a:p>
          <a:p>
            <a:pPr>
              <a:lnSpc>
                <a:spcPct val="80000"/>
              </a:lnSpc>
              <a:buFontTx/>
              <a:buChar char="•"/>
            </a:pPr>
            <a:r>
              <a:rPr lang="en-US" sz="2800">
                <a:sym typeface="Wingdings" pitchFamily="2" charset="2"/>
              </a:rPr>
              <a:t>Id        Penelitian dg neuroleptik &gt;baik utk kasus 	     akut, ttp ECT bagus utk jangka panjang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8839200" cy="6858000"/>
          </a:xfrm>
        </p:spPr>
        <p:txBody>
          <a:bodyPr/>
          <a:lstStyle/>
          <a:p>
            <a:pPr lvl="4"/>
            <a:endParaRPr lang="en-US" sz="2400" b="1">
              <a:sym typeface="Wingdings" pitchFamily="2" charset="2"/>
            </a:endParaRPr>
          </a:p>
          <a:p>
            <a:pPr>
              <a:buFont typeface="Wingdings" pitchFamily="2" charset="2"/>
              <a:buNone/>
            </a:pPr>
            <a:r>
              <a:rPr lang="en-US" sz="2400">
                <a:sym typeface="Wingdings" pitchFamily="2" charset="2"/>
              </a:rPr>
              <a:t>SEJARAH (hal 3286 Kaplan 2009)</a:t>
            </a:r>
          </a:p>
          <a:p>
            <a:pPr>
              <a:buFontTx/>
              <a:buChar char="•"/>
            </a:pPr>
            <a:r>
              <a:rPr lang="en-US" sz="2400">
                <a:sym typeface="Wingdings" pitchFamily="2" charset="2"/>
              </a:rPr>
              <a:t>1970	D’Elia menempatkan elektrode “unilateral” (hal 		           4136)</a:t>
            </a:r>
          </a:p>
          <a:p>
            <a:pPr>
              <a:buFontTx/>
              <a:buChar char="•"/>
            </a:pPr>
            <a:r>
              <a:rPr lang="en-US" sz="2400">
                <a:sym typeface="Wingdings" pitchFamily="2" charset="2"/>
              </a:rPr>
              <a:t>1976	Dikenalkan “a constant current brief pulse ECT 		device”</a:t>
            </a:r>
          </a:p>
          <a:p>
            <a:pPr>
              <a:buFontTx/>
              <a:buChar char="•"/>
            </a:pPr>
            <a:r>
              <a:rPr lang="en-US" sz="2400">
                <a:sym typeface="Wingdings" pitchFamily="2" charset="2"/>
              </a:rPr>
              <a:t>1978	APA mpublikasi teknik pemakaian dn aspek klinik 		ECT</a:t>
            </a:r>
          </a:p>
          <a:p>
            <a:pPr>
              <a:buFontTx/>
              <a:buChar char="•"/>
            </a:pPr>
            <a:r>
              <a:rPr lang="en-US" sz="2400">
                <a:sym typeface="Wingdings" pitchFamily="2" charset="2"/>
              </a:rPr>
              <a:t>Akhir 1970,awal 1980  ECT &gt;efektif dr obat depresi</a:t>
            </a:r>
          </a:p>
          <a:p>
            <a:pPr>
              <a:buFontTx/>
              <a:buChar char="•"/>
            </a:pPr>
            <a:r>
              <a:rPr lang="en-US" sz="2400">
                <a:sym typeface="Wingdings" pitchFamily="2" charset="2"/>
              </a:rPr>
              <a:t>1985	The National Institute of Mental health membuat 		riset dn menetapkn standart nasional</a:t>
            </a:r>
          </a:p>
          <a:p>
            <a:pPr>
              <a:buFontTx/>
              <a:buChar char="•"/>
            </a:pPr>
            <a:r>
              <a:rPr lang="en-US" sz="2400">
                <a:sym typeface="Wingdings" pitchFamily="2" charset="2"/>
              </a:rPr>
              <a:t>1987	Anggapan bhw kejang cukup utk respon 			klink,diganti dg kombinasi  dosis obat</a:t>
            </a:r>
          </a:p>
          <a:p>
            <a:pPr>
              <a:buFontTx/>
              <a:buChar char="•"/>
            </a:pPr>
            <a:r>
              <a:rPr lang="en-US" sz="2000">
                <a:sym typeface="Wingdings" pitchFamily="2" charset="2"/>
              </a:rPr>
              <a:t>	</a:t>
            </a:r>
          </a:p>
          <a:p>
            <a:pPr lvl="4">
              <a:buFontTx/>
              <a:buNone/>
            </a:pPr>
            <a:endParaRPr lang="en-US" sz="1400">
              <a:sym typeface="Wingdings" pitchFamily="2" charset="2"/>
            </a:endParaRPr>
          </a:p>
          <a:p>
            <a:pPr>
              <a:buFont typeface="Wingdings" pitchFamily="2" charset="2"/>
              <a:buNone/>
            </a:pPr>
            <a:endParaRPr lang="en-US" sz="2000">
              <a:sym typeface="Wingdings" pitchFamily="2" charset="2"/>
            </a:endParaRPr>
          </a:p>
          <a:p>
            <a:endParaRPr lang="en-US" sz="2400">
              <a:sym typeface="Wingdings" pitchFamily="2" charset="2"/>
            </a:endParaRPr>
          </a:p>
          <a:p>
            <a:pPr>
              <a:buFont typeface="Wingdings" pitchFamily="2" charset="2"/>
              <a:buNone/>
            </a:pPr>
            <a:r>
              <a:rPr lang="en-US" sz="2400">
                <a:sym typeface="Wingdings" pitchFamily="2" charset="2"/>
              </a:rPr>
              <a:t>	</a:t>
            </a:r>
          </a:p>
          <a:p>
            <a:pPr>
              <a:buFont typeface="Wingdings" pitchFamily="2" charset="2"/>
              <a:buNone/>
            </a:pPr>
            <a:r>
              <a:rPr lang="en-US" sz="2400">
                <a:sym typeface="Wingdings" pitchFamily="2" charset="2"/>
              </a:rPr>
              <a:t>   </a:t>
            </a:r>
          </a:p>
          <a:p>
            <a:endParaRPr lang="en-US" sz="2400">
              <a:sym typeface="Wingdings" pitchFamily="2" charset="2"/>
            </a:endParaRPr>
          </a:p>
          <a:p>
            <a:pPr>
              <a:buFont typeface="Wingdings" pitchFamily="2" charset="2"/>
              <a:buNone/>
            </a:pPr>
            <a:r>
              <a:rPr lang="en-US" sz="2400"/>
              <a:t> 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title"/>
          </p:nvPr>
        </p:nvSpPr>
        <p:spPr>
          <a:xfrm flipV="1">
            <a:off x="457200" y="200025"/>
            <a:ext cx="8229600" cy="74613"/>
          </a:xfrm>
        </p:spPr>
        <p:txBody>
          <a:bodyPr/>
          <a:lstStyle/>
          <a:p>
            <a:r>
              <a:rPr lang="en-US" sz="4000"/>
              <a:t> </a:t>
            </a:r>
          </a:p>
        </p:txBody>
      </p:sp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990600" y="152400"/>
            <a:ext cx="800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endParaRPr lang="en-US">
              <a:sym typeface="Wingdings" pitchFamily="2" charset="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Char char="•"/>
            </a:pPr>
            <a:r>
              <a:rPr lang="en-US" sz="2400">
                <a:sym typeface="Wingdings" pitchFamily="2" charset="2"/>
              </a:rPr>
              <a:t>1988   Penelitian sec random dibdg dg Litium hslnya 	     sama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US" sz="2400">
                <a:sym typeface="Wingdings" pitchFamily="2" charset="2"/>
              </a:rPr>
              <a:t>2000   Percobaan ECTdg kontrol,dosis tinggi (100 J) utk 	     unilateral 	kanan ternyata efektifitas sama dg 	     bilateral. Unilateral kiri kurang efektif (hal 1774) 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US" sz="2400">
                <a:sym typeface="Wingdings" pitchFamily="2" charset="2"/>
              </a:rPr>
              <a:t>2001   Penelitian metode kontrol modern,mencegah 	     relaps post  ECT, memakai kombinasi 	 	     antidepresan (nortriptiline dg litium) banding 	     nortript saja at plasebo sesdh 6 bulan di ECT 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US" sz="2400">
                <a:sym typeface="Wingdings" pitchFamily="2" charset="2"/>
              </a:rPr>
              <a:t>2006   Penelitian besar2an kelanjutan pemakaian ECT 	     hanya dg kombinasi litium/ nortriptilin</a:t>
            </a:r>
          </a:p>
          <a:p>
            <a:pPr>
              <a:lnSpc>
                <a:spcPct val="90000"/>
              </a:lnSpc>
            </a:pPr>
            <a:endParaRPr lang="en-US" sz="24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8839200" cy="6858000"/>
          </a:xfrm>
        </p:spPr>
        <p:txBody>
          <a:bodyPr/>
          <a:lstStyle/>
          <a:p>
            <a:pPr lvl="4"/>
            <a:endParaRPr lang="en-US" sz="2400" b="1">
              <a:sym typeface="Wingdings" pitchFamily="2" charset="2"/>
            </a:endParaRPr>
          </a:p>
          <a:p>
            <a:pPr>
              <a:buFont typeface="Wingdings" pitchFamily="2" charset="2"/>
              <a:buNone/>
            </a:pPr>
            <a:r>
              <a:rPr lang="en-US" sz="2400">
                <a:sym typeface="Wingdings" pitchFamily="2" charset="2"/>
              </a:rPr>
              <a:t>SEJARAH (hal 3286 Kaplan 2009)</a:t>
            </a:r>
          </a:p>
          <a:p>
            <a:pPr>
              <a:buFontTx/>
              <a:buChar char="•"/>
            </a:pPr>
            <a:r>
              <a:rPr lang="en-US" sz="2400">
                <a:sym typeface="Wingdings" pitchFamily="2" charset="2"/>
              </a:rPr>
              <a:t>2008	Penelitian “Ultrabrief right unilateral” equivalen dg 		“Brief pulse right unilateral dan ECT bilateral” 			fektifitasnya,ttp pas sulit dibedakan dg yg 			sehat,dlm “cognitive performance”, dmk juga 			amnesia retrogradenya.</a:t>
            </a:r>
          </a:p>
          <a:p>
            <a:pPr lvl="4">
              <a:buFontTx/>
              <a:buNone/>
            </a:pPr>
            <a:endParaRPr lang="en-US" sz="2400">
              <a:sym typeface="Wingdings" pitchFamily="2" charset="2"/>
            </a:endParaRPr>
          </a:p>
          <a:p>
            <a:pPr>
              <a:buFont typeface="Wingdings" pitchFamily="2" charset="2"/>
              <a:buNone/>
            </a:pPr>
            <a:endParaRPr lang="en-US" sz="2000">
              <a:sym typeface="Wingdings" pitchFamily="2" charset="2"/>
            </a:endParaRPr>
          </a:p>
          <a:p>
            <a:endParaRPr lang="en-US" sz="2400">
              <a:sym typeface="Wingdings" pitchFamily="2" charset="2"/>
            </a:endParaRPr>
          </a:p>
          <a:p>
            <a:pPr>
              <a:buFont typeface="Wingdings" pitchFamily="2" charset="2"/>
              <a:buNone/>
            </a:pPr>
            <a:r>
              <a:rPr lang="en-US" sz="2400">
                <a:sym typeface="Wingdings" pitchFamily="2" charset="2"/>
              </a:rPr>
              <a:t>	</a:t>
            </a:r>
          </a:p>
          <a:p>
            <a:pPr>
              <a:buFont typeface="Wingdings" pitchFamily="2" charset="2"/>
              <a:buNone/>
            </a:pPr>
            <a:r>
              <a:rPr lang="en-US" sz="2400">
                <a:sym typeface="Wingdings" pitchFamily="2" charset="2"/>
              </a:rPr>
              <a:t>   </a:t>
            </a:r>
          </a:p>
          <a:p>
            <a:endParaRPr lang="en-US" sz="2400">
              <a:sym typeface="Wingdings" pitchFamily="2" charset="2"/>
            </a:endParaRPr>
          </a:p>
          <a:p>
            <a:pPr>
              <a:buFont typeface="Wingdings" pitchFamily="2" charset="2"/>
              <a:buNone/>
            </a:pPr>
            <a:r>
              <a:rPr lang="en-US" sz="2400"/>
              <a:t> 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title"/>
          </p:nvPr>
        </p:nvSpPr>
        <p:spPr>
          <a:xfrm flipV="1">
            <a:off x="457200" y="200025"/>
            <a:ext cx="8229600" cy="74613"/>
          </a:xfrm>
        </p:spPr>
        <p:txBody>
          <a:bodyPr/>
          <a:lstStyle/>
          <a:p>
            <a:r>
              <a:rPr lang="en-US" sz="4000"/>
              <a:t> </a:t>
            </a:r>
          </a:p>
        </p:txBody>
      </p:sp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990600" y="152400"/>
            <a:ext cx="800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endParaRPr lang="en-US">
              <a:sym typeface="Wingdings" pitchFamily="2" charset="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8839200" cy="6858000"/>
          </a:xfrm>
        </p:spPr>
        <p:txBody>
          <a:bodyPr/>
          <a:lstStyle/>
          <a:p>
            <a:pPr lvl="4">
              <a:lnSpc>
                <a:spcPct val="90000"/>
              </a:lnSpc>
            </a:pPr>
            <a:endParaRPr lang="en-US" sz="2400" b="1">
              <a:sym typeface="Wingdings" pitchFamily="2" charset="2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>
                <a:sym typeface="Wingdings" pitchFamily="2" charset="2"/>
              </a:rPr>
              <a:t>ELECTRICAL INDUCTION OF SCIZURES (lihat buku petunjuk op)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400">
              <a:sym typeface="Wingdings" pitchFamily="2" charset="2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>
                <a:sym typeface="Wingdings" pitchFamily="2" charset="2"/>
              </a:rPr>
              <a:t>MEKANISME KERJA ECT</a:t>
            </a:r>
            <a:r>
              <a:rPr lang="en-US" sz="2000">
                <a:sym typeface="Wingdings" pitchFamily="2" charset="2"/>
              </a:rPr>
              <a:t> (hal 3288)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US" sz="2400">
                <a:sym typeface="Wingdings" pitchFamily="2" charset="2"/>
              </a:rPr>
              <a:t>Efek Biokimia</a:t>
            </a:r>
          </a:p>
          <a:p>
            <a:pPr lvl="1">
              <a:lnSpc>
                <a:spcPct val="90000"/>
              </a:lnSpc>
              <a:buFontTx/>
              <a:buChar char="•"/>
            </a:pPr>
            <a:r>
              <a:rPr lang="en-US" sz="2000">
                <a:sym typeface="Wingdings" pitchFamily="2" charset="2"/>
              </a:rPr>
              <a:t>Neurotransmiter</a:t>
            </a:r>
          </a:p>
          <a:p>
            <a:pPr lvl="1">
              <a:lnSpc>
                <a:spcPct val="90000"/>
              </a:lnSpc>
              <a:buFontTx/>
              <a:buChar char="•"/>
            </a:pPr>
            <a:r>
              <a:rPr lang="en-US" sz="2000">
                <a:sym typeface="Wingdings" pitchFamily="2" charset="2"/>
              </a:rPr>
              <a:t>Neuroendokrin  fungsi kognitif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US" sz="2400">
                <a:sym typeface="Wingdings" pitchFamily="2" charset="2"/>
              </a:rPr>
              <a:t>Efek Neurofisiologi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US" sz="2400">
                <a:sym typeface="Wingdings" pitchFamily="2" charset="2"/>
              </a:rPr>
              <a:t>Efek Neuroplasticity</a:t>
            </a:r>
          </a:p>
          <a:p>
            <a:pPr lvl="4">
              <a:lnSpc>
                <a:spcPct val="90000"/>
              </a:lnSpc>
              <a:buFontTx/>
              <a:buNone/>
            </a:pPr>
            <a:endParaRPr lang="en-US" sz="2400">
              <a:sym typeface="Wingdings" pitchFamily="2" charset="2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000">
              <a:sym typeface="Wingdings" pitchFamily="2" charset="2"/>
            </a:endParaRPr>
          </a:p>
          <a:p>
            <a:pPr>
              <a:lnSpc>
                <a:spcPct val="90000"/>
              </a:lnSpc>
            </a:pPr>
            <a:endParaRPr lang="en-US" sz="2400">
              <a:sym typeface="Wingdings" pitchFamily="2" charset="2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>
                <a:sym typeface="Wingdings" pitchFamily="2" charset="2"/>
              </a:rPr>
              <a:t>	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>
                <a:sym typeface="Wingdings" pitchFamily="2" charset="2"/>
              </a:rPr>
              <a:t>   </a:t>
            </a:r>
          </a:p>
          <a:p>
            <a:pPr>
              <a:lnSpc>
                <a:spcPct val="90000"/>
              </a:lnSpc>
            </a:pPr>
            <a:endParaRPr lang="en-US" sz="2400">
              <a:sym typeface="Wingdings" pitchFamily="2" charset="2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/>
              <a:t> 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title"/>
          </p:nvPr>
        </p:nvSpPr>
        <p:spPr>
          <a:xfrm flipV="1">
            <a:off x="457200" y="200025"/>
            <a:ext cx="8229600" cy="74613"/>
          </a:xfrm>
        </p:spPr>
        <p:txBody>
          <a:bodyPr/>
          <a:lstStyle/>
          <a:p>
            <a:r>
              <a:rPr lang="en-US" sz="4000"/>
              <a:t> </a:t>
            </a:r>
          </a:p>
        </p:txBody>
      </p:sp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990600" y="152400"/>
            <a:ext cx="800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endParaRPr lang="en-US"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8839200" cy="6858000"/>
          </a:xfrm>
        </p:spPr>
        <p:txBody>
          <a:bodyPr/>
          <a:lstStyle/>
          <a:p>
            <a:pPr marL="2209800" lvl="4" indent="-381000">
              <a:buFontTx/>
              <a:buNone/>
            </a:pPr>
            <a:endParaRPr lang="en-US" sz="1400">
              <a:sym typeface="Wingdings" pitchFamily="2" charset="2"/>
            </a:endParaRPr>
          </a:p>
          <a:p>
            <a:pPr marL="609600" indent="-609600">
              <a:buFont typeface="Wingdings" pitchFamily="2" charset="2"/>
              <a:buNone/>
            </a:pPr>
            <a:r>
              <a:rPr lang="en-US" sz="2000" b="1">
                <a:sym typeface="Wingdings" pitchFamily="2" charset="2"/>
              </a:rPr>
              <a:t>INDIKASI ECT (hal 3289, 4132)</a:t>
            </a:r>
          </a:p>
          <a:p>
            <a:pPr marL="609600" indent="-609600">
              <a:buFont typeface="Wingdings" pitchFamily="2" charset="2"/>
              <a:buNone/>
            </a:pPr>
            <a:r>
              <a:rPr lang="en-US" sz="2000">
                <a:sym typeface="Wingdings" pitchFamily="2" charset="2"/>
              </a:rPr>
              <a:t>INDIKASI DIAGNOSIS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sz="2000">
                <a:sym typeface="Wingdings" pitchFamily="2" charset="2"/>
              </a:rPr>
              <a:t>Utama :	Depresi Mayor (bipoler at unipoler)melankoli,suicidal</a:t>
            </a:r>
          </a:p>
          <a:p>
            <a:pPr marL="609600" indent="-609600">
              <a:buFont typeface="Wingdings" pitchFamily="2" charset="2"/>
              <a:buNone/>
            </a:pPr>
            <a:r>
              <a:rPr lang="en-US" sz="2000">
                <a:sym typeface="Wingdings" pitchFamily="2" charset="2"/>
              </a:rPr>
              <a:t>			Depresi Mayor resisten obat</a:t>
            </a:r>
          </a:p>
          <a:p>
            <a:pPr marL="609600" indent="-609600">
              <a:buFont typeface="Wingdings" pitchFamily="2" charset="2"/>
              <a:buNone/>
            </a:pPr>
            <a:r>
              <a:rPr lang="en-US" sz="2000">
                <a:sym typeface="Wingdings" pitchFamily="2" charset="2"/>
              </a:rPr>
              <a:t>			Depresi psikotik</a:t>
            </a:r>
          </a:p>
          <a:p>
            <a:pPr marL="609600" indent="-609600">
              <a:buFont typeface="Wingdings" pitchFamily="2" charset="2"/>
              <a:buNone/>
            </a:pPr>
            <a:r>
              <a:rPr lang="en-US" sz="2000">
                <a:sym typeface="Wingdings" pitchFamily="2" charset="2"/>
              </a:rPr>
              <a:t>			Mania termsk epis campuran</a:t>
            </a:r>
          </a:p>
          <a:p>
            <a:pPr marL="609600" indent="-609600">
              <a:buFont typeface="Wingdings" pitchFamily="2" charset="2"/>
              <a:buNone/>
            </a:pPr>
            <a:r>
              <a:rPr lang="en-US" sz="2000">
                <a:sym typeface="Wingdings" pitchFamily="2" charset="2"/>
              </a:rPr>
              <a:t>			Eksaserbasi akut Skizofren: katatonik/skizoafektif</a:t>
            </a:r>
          </a:p>
          <a:p>
            <a:pPr marL="609600" indent="-609600">
              <a:buFont typeface="Wingdings" pitchFamily="2" charset="2"/>
              <a:buAutoNum type="arabicPeriod" startAt="2"/>
            </a:pPr>
            <a:r>
              <a:rPr lang="en-US" sz="2000">
                <a:sym typeface="Wingdings" pitchFamily="2" charset="2"/>
              </a:rPr>
              <a:t>Lainnya: 	Parkinson diss, SNM</a:t>
            </a:r>
          </a:p>
          <a:p>
            <a:pPr marL="609600" indent="-609600">
              <a:buFont typeface="Wingdings" pitchFamily="2" charset="2"/>
              <a:buNone/>
            </a:pPr>
            <a:r>
              <a:rPr lang="en-US" sz="2000">
                <a:sym typeface="Wingdings" pitchFamily="2" charset="2"/>
              </a:rPr>
              <a:t>INDIKASI KLINIS</a:t>
            </a:r>
          </a:p>
          <a:p>
            <a:pPr marL="609600" indent="-609600">
              <a:buFontTx/>
              <a:buChar char="•"/>
            </a:pPr>
            <a:r>
              <a:rPr lang="en-US" sz="2000">
                <a:sym typeface="Wingdings" pitchFamily="2" charset="2"/>
              </a:rPr>
              <a:t>Riwayat kurang responsif thd obat, responsif thd ECT</a:t>
            </a:r>
          </a:p>
          <a:p>
            <a:pPr marL="609600" indent="-609600">
              <a:buFontTx/>
              <a:buChar char="•"/>
            </a:pPr>
            <a:r>
              <a:rPr lang="en-US" sz="2000">
                <a:sym typeface="Wingdings" pitchFamily="2" charset="2"/>
              </a:rPr>
              <a:t>Pasien lbh suka ECT</a:t>
            </a:r>
          </a:p>
          <a:p>
            <a:pPr marL="609600" indent="-609600">
              <a:buFontTx/>
              <a:buChar char="•"/>
            </a:pPr>
            <a:r>
              <a:rPr lang="en-US" sz="2000">
                <a:sym typeface="Wingdings" pitchFamily="2" charset="2"/>
              </a:rPr>
              <a:t>Intolerans obat  </a:t>
            </a:r>
          </a:p>
          <a:p>
            <a:pPr marL="609600" indent="-609600">
              <a:buFontTx/>
              <a:buChar char="•"/>
            </a:pPr>
            <a:r>
              <a:rPr lang="en-US" sz="2000">
                <a:sym typeface="Wingdings" pitchFamily="2" charset="2"/>
              </a:rPr>
              <a:t>Resistensi obat</a:t>
            </a:r>
          </a:p>
          <a:p>
            <a:pPr marL="609600" indent="-609600">
              <a:buFont typeface="Wingdings" pitchFamily="2" charset="2"/>
              <a:buNone/>
            </a:pPr>
            <a:endParaRPr lang="en-US" sz="2000">
              <a:sym typeface="Wingdings" pitchFamily="2" charset="2"/>
            </a:endParaRPr>
          </a:p>
          <a:p>
            <a:pPr marL="609600" indent="-609600">
              <a:buFont typeface="Wingdings" pitchFamily="2" charset="2"/>
              <a:buNone/>
            </a:pPr>
            <a:r>
              <a:rPr lang="en-US" sz="2000">
                <a:sym typeface="Wingdings" pitchFamily="2" charset="2"/>
              </a:rPr>
              <a:t>PEMERIKSAAN NEUROKOGNITIF SEBELUM,SEDANG,SESDH ECT (lihat</a:t>
            </a:r>
          </a:p>
          <a:p>
            <a:pPr marL="609600" indent="-609600">
              <a:buFont typeface="Wingdings" pitchFamily="2" charset="2"/>
              <a:buNone/>
            </a:pPr>
            <a:r>
              <a:rPr lang="en-US" sz="2000">
                <a:sym typeface="Wingdings" pitchFamily="2" charset="2"/>
              </a:rPr>
              <a:t>tabel 54,4f-3 hal4134 Kaplan 2009)</a:t>
            </a:r>
          </a:p>
          <a:p>
            <a:pPr marL="609600" indent="-609600">
              <a:buFont typeface="Wingdings" pitchFamily="2" charset="2"/>
              <a:buNone/>
            </a:pPr>
            <a:endParaRPr lang="en-US" sz="2000">
              <a:sym typeface="Wingdings" pitchFamily="2" charset="2"/>
            </a:endParaRPr>
          </a:p>
          <a:p>
            <a:pPr marL="609600" indent="-609600">
              <a:buFont typeface="Wingdings" pitchFamily="2" charset="2"/>
              <a:buNone/>
            </a:pPr>
            <a:endParaRPr lang="en-US" sz="2000" b="1" i="1">
              <a:sym typeface="Wingdings" pitchFamily="2" charset="2"/>
            </a:endParaRPr>
          </a:p>
          <a:p>
            <a:pPr marL="609600" indent="-609600"/>
            <a:endParaRPr lang="en-US" sz="2400" b="1">
              <a:sym typeface="Wingdings" pitchFamily="2" charset="2"/>
            </a:endParaRPr>
          </a:p>
          <a:p>
            <a:pPr marL="609600" indent="-609600">
              <a:buFont typeface="Wingdings" pitchFamily="2" charset="2"/>
              <a:buNone/>
            </a:pPr>
            <a:r>
              <a:rPr lang="en-US" sz="2400">
                <a:sym typeface="Wingdings" pitchFamily="2" charset="2"/>
              </a:rPr>
              <a:t>	</a:t>
            </a:r>
          </a:p>
          <a:p>
            <a:pPr marL="609600" indent="-609600">
              <a:buFont typeface="Wingdings" pitchFamily="2" charset="2"/>
              <a:buNone/>
            </a:pPr>
            <a:r>
              <a:rPr lang="en-US" sz="2400">
                <a:sym typeface="Wingdings" pitchFamily="2" charset="2"/>
              </a:rPr>
              <a:t>   </a:t>
            </a:r>
          </a:p>
          <a:p>
            <a:pPr marL="609600" indent="-609600"/>
            <a:endParaRPr lang="en-US" sz="2400">
              <a:sym typeface="Wingdings" pitchFamily="2" charset="2"/>
            </a:endParaRPr>
          </a:p>
          <a:p>
            <a:pPr marL="609600" indent="-609600">
              <a:buFont typeface="Wingdings" pitchFamily="2" charset="2"/>
              <a:buNone/>
            </a:pPr>
            <a:r>
              <a:rPr lang="en-US" sz="2400"/>
              <a:t> 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title"/>
          </p:nvPr>
        </p:nvSpPr>
        <p:spPr>
          <a:xfrm flipV="1">
            <a:off x="457200" y="200025"/>
            <a:ext cx="8229600" cy="74613"/>
          </a:xfrm>
        </p:spPr>
        <p:txBody>
          <a:bodyPr/>
          <a:lstStyle/>
          <a:p>
            <a:r>
              <a:rPr lang="en-US" sz="4000"/>
              <a:t> </a:t>
            </a:r>
          </a:p>
        </p:txBody>
      </p:sp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990600" y="152400"/>
            <a:ext cx="800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endParaRPr lang="en-US"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8839200" cy="6858000"/>
          </a:xfrm>
        </p:spPr>
        <p:txBody>
          <a:bodyPr/>
          <a:lstStyle/>
          <a:p>
            <a:pPr marL="2209800" lvl="4" indent="-381000">
              <a:buFontTx/>
              <a:buNone/>
            </a:pPr>
            <a:endParaRPr lang="en-US" sz="1400">
              <a:sym typeface="Wingdings" pitchFamily="2" charset="2"/>
            </a:endParaRPr>
          </a:p>
          <a:p>
            <a:pPr marL="609600" indent="-609600">
              <a:buFont typeface="Wingdings" pitchFamily="2" charset="2"/>
              <a:buNone/>
            </a:pPr>
            <a:r>
              <a:rPr lang="en-US" sz="2000">
                <a:sym typeface="Wingdings" pitchFamily="2" charset="2"/>
              </a:rPr>
              <a:t>MANAGEMEN PASIEN (hal 3292)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sz="2000" b="1" i="1">
                <a:effectLst/>
                <a:sym typeface="Wingdings" pitchFamily="2" charset="2"/>
              </a:rPr>
              <a:t>Persiapan pasien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sz="2000" b="1">
                <a:effectLst/>
                <a:sym typeface="Wingdings" pitchFamily="2" charset="2"/>
              </a:rPr>
              <a:t>Persetujuan 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sz="2000" b="1">
                <a:effectLst/>
                <a:sym typeface="Wingdings" pitchFamily="2" charset="2"/>
              </a:rPr>
              <a:t>Penempatan elektrode,stimulus dan dosis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sz="2000" b="1">
                <a:effectLst/>
                <a:sym typeface="Wingdings" pitchFamily="2" charset="2"/>
              </a:rPr>
              <a:t>Anestesi dan prosedur Pengobatan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sz="2000" b="1">
                <a:effectLst/>
                <a:sym typeface="Wingdings" pitchFamily="2" charset="2"/>
              </a:rPr>
              <a:t>Pengobatan lanjutan </a:t>
            </a:r>
          </a:p>
          <a:p>
            <a:pPr marL="609600" indent="-609600"/>
            <a:endParaRPr lang="en-US" sz="2400" b="1">
              <a:sym typeface="Wingdings" pitchFamily="2" charset="2"/>
            </a:endParaRPr>
          </a:p>
          <a:p>
            <a:pPr marL="609600" indent="-609600">
              <a:buFont typeface="Wingdings" pitchFamily="2" charset="2"/>
              <a:buNone/>
            </a:pPr>
            <a:r>
              <a:rPr lang="en-US" sz="2400">
                <a:sym typeface="Wingdings" pitchFamily="2" charset="2"/>
              </a:rPr>
              <a:t>	</a:t>
            </a:r>
          </a:p>
          <a:p>
            <a:pPr marL="609600" indent="-609600">
              <a:buFont typeface="Wingdings" pitchFamily="2" charset="2"/>
              <a:buNone/>
            </a:pPr>
            <a:r>
              <a:rPr lang="en-US" sz="2400">
                <a:sym typeface="Wingdings" pitchFamily="2" charset="2"/>
              </a:rPr>
              <a:t>   </a:t>
            </a:r>
          </a:p>
          <a:p>
            <a:pPr marL="609600" indent="-609600"/>
            <a:endParaRPr lang="en-US" sz="2400">
              <a:sym typeface="Wingdings" pitchFamily="2" charset="2"/>
            </a:endParaRPr>
          </a:p>
          <a:p>
            <a:pPr marL="609600" indent="-609600">
              <a:buFont typeface="Wingdings" pitchFamily="2" charset="2"/>
              <a:buNone/>
            </a:pPr>
            <a:r>
              <a:rPr lang="en-US" sz="2400"/>
              <a:t> 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title"/>
          </p:nvPr>
        </p:nvSpPr>
        <p:spPr>
          <a:xfrm flipV="1">
            <a:off x="457200" y="200025"/>
            <a:ext cx="8229600" cy="74613"/>
          </a:xfrm>
        </p:spPr>
        <p:txBody>
          <a:bodyPr/>
          <a:lstStyle/>
          <a:p>
            <a:r>
              <a:rPr lang="en-US" sz="4000"/>
              <a:t> </a:t>
            </a:r>
          </a:p>
        </p:txBody>
      </p:sp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990600" y="152400"/>
            <a:ext cx="800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endParaRPr lang="en-US"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8839200" cy="6858000"/>
          </a:xfrm>
        </p:spPr>
        <p:txBody>
          <a:bodyPr/>
          <a:lstStyle/>
          <a:p>
            <a:pPr marL="2209800" lvl="4" indent="-381000">
              <a:buFontTx/>
              <a:buNone/>
            </a:pPr>
            <a:endParaRPr lang="en-US" sz="1400">
              <a:sym typeface="Wingdings" pitchFamily="2" charset="2"/>
            </a:endParaRPr>
          </a:p>
          <a:p>
            <a:pPr marL="609600" indent="-609600">
              <a:buFont typeface="Wingdings" pitchFamily="2" charset="2"/>
              <a:buNone/>
            </a:pPr>
            <a:r>
              <a:rPr lang="en-US" sz="2400">
                <a:sym typeface="Wingdings" pitchFamily="2" charset="2"/>
              </a:rPr>
              <a:t>INTERAKSI OBAT DENGAN  ECT (3297-3298)	</a:t>
            </a:r>
          </a:p>
          <a:p>
            <a:pPr marL="609600" indent="-609600">
              <a:buFontTx/>
              <a:buChar char="•"/>
            </a:pPr>
            <a:r>
              <a:rPr lang="en-US" sz="2400">
                <a:sym typeface="Wingdings" pitchFamily="2" charset="2"/>
              </a:rPr>
              <a:t>Pasti ada  tapering,sesuaikan dg pemberian ECT, terus</a:t>
            </a:r>
          </a:p>
          <a:p>
            <a:pPr marL="609600" indent="-609600">
              <a:buFontTx/>
              <a:buChar char="•"/>
            </a:pPr>
            <a:r>
              <a:rPr lang="en-US" sz="2400">
                <a:sym typeface="Wingdings" pitchFamily="2" charset="2"/>
              </a:rPr>
              <a:t>Obat2 mringankn,berikan pagi hari: anti hipertensi,inhaler</a:t>
            </a:r>
          </a:p>
          <a:p>
            <a:pPr marL="609600" indent="-609600">
              <a:buFontTx/>
              <a:buChar char="•"/>
            </a:pPr>
            <a:r>
              <a:rPr lang="en-US" sz="2400">
                <a:cs typeface="Arial" charset="0"/>
                <a:sym typeface="Wingdings" pitchFamily="2" charset="2"/>
              </a:rPr>
              <a:t>ß blocker  hati2 bradikardi at “</a:t>
            </a:r>
            <a:r>
              <a:rPr lang="en-US" sz="2400" i="1">
                <a:cs typeface="Arial" charset="0"/>
                <a:sym typeface="Wingdings" pitchFamily="2" charset="2"/>
              </a:rPr>
              <a:t>precipitate asystole”</a:t>
            </a:r>
          </a:p>
          <a:p>
            <a:pPr marL="609600" indent="-609600">
              <a:buFontTx/>
              <a:buChar char="•"/>
            </a:pPr>
            <a:r>
              <a:rPr lang="en-US" sz="2400">
                <a:cs typeface="Arial" charset="0"/>
                <a:sym typeface="Wingdings" pitchFamily="2" charset="2"/>
              </a:rPr>
              <a:t>Atropin pre ECT dipertimbangkan</a:t>
            </a:r>
          </a:p>
          <a:p>
            <a:pPr marL="609600" indent="-609600">
              <a:buFontTx/>
              <a:buChar char="•"/>
            </a:pPr>
            <a:r>
              <a:rPr lang="en-US" sz="2400">
                <a:cs typeface="Arial" charset="0"/>
                <a:sym typeface="Wingdings" pitchFamily="2" charset="2"/>
              </a:rPr>
              <a:t>Lidocain dn analognya mempengaruhi induksi kejang</a:t>
            </a:r>
          </a:p>
          <a:p>
            <a:pPr marL="609600" indent="-609600">
              <a:buFontTx/>
              <a:buChar char="•"/>
            </a:pPr>
            <a:r>
              <a:rPr lang="en-US" sz="2400">
                <a:cs typeface="Arial" charset="0"/>
                <a:sym typeface="Wingdings" pitchFamily="2" charset="2"/>
              </a:rPr>
              <a:t>Diuretik,obat hipoglikemik termsk insulin boleh dipakai</a:t>
            </a:r>
          </a:p>
          <a:p>
            <a:pPr marL="609600" indent="-609600">
              <a:buFontTx/>
              <a:buChar char="•"/>
            </a:pPr>
            <a:r>
              <a:rPr lang="en-US" sz="2400">
                <a:cs typeface="Arial" charset="0"/>
                <a:sym typeface="Wingdings" pitchFamily="2" charset="2"/>
              </a:rPr>
              <a:t>Long acting choline esterase inhibitor utk glaucoma mempengaruhi recovery anestesi</a:t>
            </a:r>
          </a:p>
          <a:p>
            <a:pPr marL="609600" indent="-609600">
              <a:buFontTx/>
              <a:buChar char="•"/>
            </a:pPr>
            <a:r>
              <a:rPr lang="en-US" sz="2400">
                <a:sym typeface="Wingdings" pitchFamily="2" charset="2"/>
              </a:rPr>
              <a:t>Theophylline,lithium efek serius </a:t>
            </a:r>
            <a:r>
              <a:rPr lang="en-US" sz="2400">
                <a:cs typeface="Arial" charset="0"/>
                <a:sym typeface="Wingdings" pitchFamily="2" charset="2"/>
              </a:rPr>
              <a:t>↑ lama kejang st epil</a:t>
            </a:r>
          </a:p>
          <a:p>
            <a:pPr marL="609600" indent="-609600">
              <a:buFontTx/>
              <a:buChar char="•"/>
            </a:pPr>
            <a:r>
              <a:rPr lang="en-US" sz="2400">
                <a:cs typeface="Arial" charset="0"/>
                <a:sym typeface="Wingdings" pitchFamily="2" charset="2"/>
              </a:rPr>
              <a:t>Cafein (short acting) dpt dipakai ↑ lama kejang,bl standar kejang krg memenuhi</a:t>
            </a:r>
          </a:p>
          <a:p>
            <a:pPr marL="609600" indent="-609600">
              <a:buFontTx/>
              <a:buChar char="•"/>
            </a:pPr>
            <a:r>
              <a:rPr lang="en-US" sz="2400">
                <a:cs typeface="Arial" charset="0"/>
                <a:sym typeface="Wingdings" pitchFamily="2" charset="2"/>
              </a:rPr>
              <a:t>Lithium + ECT ”confuse state”,serotonin sindrom,↑kejang </a:t>
            </a:r>
            <a:r>
              <a:rPr lang="en-US" sz="2400">
                <a:sym typeface="Wingdings" pitchFamily="2" charset="2"/>
              </a:rPr>
              <a:t> </a:t>
            </a:r>
          </a:p>
          <a:p>
            <a:pPr marL="609600" indent="-609600"/>
            <a:endParaRPr lang="en-US" sz="2400">
              <a:sym typeface="Wingdings" pitchFamily="2" charset="2"/>
            </a:endParaRPr>
          </a:p>
          <a:p>
            <a:pPr marL="609600" indent="-609600">
              <a:buFont typeface="Wingdings" pitchFamily="2" charset="2"/>
              <a:buNone/>
            </a:pPr>
            <a:r>
              <a:rPr lang="en-US" sz="2400"/>
              <a:t> 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title"/>
          </p:nvPr>
        </p:nvSpPr>
        <p:spPr>
          <a:xfrm flipV="1">
            <a:off x="457200" y="200025"/>
            <a:ext cx="8229600" cy="74613"/>
          </a:xfrm>
        </p:spPr>
        <p:txBody>
          <a:bodyPr/>
          <a:lstStyle/>
          <a:p>
            <a:r>
              <a:rPr lang="en-US" sz="4000"/>
              <a:t> </a:t>
            </a:r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auto">
          <a:xfrm>
            <a:off x="990600" y="152400"/>
            <a:ext cx="800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endParaRPr lang="en-US"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ipple">
  <a:themeElements>
    <a:clrScheme name="Ripple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Rippl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Ripple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ipple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Orbit</Template>
  <TotalTime>981</TotalTime>
  <Words>523</Words>
  <Application>Microsoft Office PowerPoint</Application>
  <PresentationFormat>On-screen Show (4:3)</PresentationFormat>
  <Paragraphs>191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Times New Roman</vt:lpstr>
      <vt:lpstr>Wingdings</vt:lpstr>
      <vt:lpstr>Tahoma</vt:lpstr>
      <vt:lpstr>Comic Sans MS</vt:lpstr>
      <vt:lpstr>Arial Black</vt:lpstr>
      <vt:lpstr>Ripple</vt:lpstr>
      <vt:lpstr> </vt:lpstr>
      <vt:lpstr>Slide 2</vt:lpstr>
      <vt:lpstr> </vt:lpstr>
      <vt:lpstr>Slide 4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ECT</dc:title>
  <dc:creator>Dr. Enny</dc:creator>
  <cp:lastModifiedBy>Dr.Arief Hadi</cp:lastModifiedBy>
  <cp:revision>98</cp:revision>
  <dcterms:created xsi:type="dcterms:W3CDTF">2006-02-06T23:00:56Z</dcterms:created>
  <dcterms:modified xsi:type="dcterms:W3CDTF">2010-10-31T15:04:44Z</dcterms:modified>
</cp:coreProperties>
</file>