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30"/>
  </p:notesMasterIdLst>
  <p:sldIdLst>
    <p:sldId id="276" r:id="rId2"/>
    <p:sldId id="290" r:id="rId3"/>
    <p:sldId id="277" r:id="rId4"/>
    <p:sldId id="292" r:id="rId5"/>
    <p:sldId id="293" r:id="rId6"/>
    <p:sldId id="294" r:id="rId7"/>
    <p:sldId id="295" r:id="rId8"/>
    <p:sldId id="266" r:id="rId9"/>
    <p:sldId id="278" r:id="rId10"/>
    <p:sldId id="280" r:id="rId11"/>
    <p:sldId id="268" r:id="rId12"/>
    <p:sldId id="281" r:id="rId13"/>
    <p:sldId id="258" r:id="rId14"/>
    <p:sldId id="259" r:id="rId15"/>
    <p:sldId id="260" r:id="rId16"/>
    <p:sldId id="279" r:id="rId17"/>
    <p:sldId id="261" r:id="rId18"/>
    <p:sldId id="282" r:id="rId19"/>
    <p:sldId id="263" r:id="rId20"/>
    <p:sldId id="264" r:id="rId21"/>
    <p:sldId id="265" r:id="rId22"/>
    <p:sldId id="288" r:id="rId23"/>
    <p:sldId id="272" r:id="rId24"/>
    <p:sldId id="291" r:id="rId25"/>
    <p:sldId id="285" r:id="rId26"/>
    <p:sldId id="286" r:id="rId27"/>
    <p:sldId id="287" r:id="rId28"/>
    <p:sldId id="289" r:id="rId2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A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279" autoAdjust="0"/>
    <p:restoredTop sz="94624" autoAdjust="0"/>
  </p:normalViewPr>
  <p:slideViewPr>
    <p:cSldViewPr>
      <p:cViewPr varScale="1">
        <p:scale>
          <a:sx n="82" d="100"/>
          <a:sy n="82" d="100"/>
        </p:scale>
        <p:origin x="-2016" y="-96"/>
      </p:cViewPr>
      <p:guideLst>
        <p:guide orient="horz" pos="2160"/>
        <p:guide pos="2880"/>
      </p:guideLst>
    </p:cSldViewPr>
  </p:slideViewPr>
  <p:outlineViewPr>
    <p:cViewPr>
      <p:scale>
        <a:sx n="33" d="100"/>
        <a:sy n="33" d="100"/>
      </p:scale>
      <p:origin x="0" y="764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A2E297-CD9D-4EDD-86DD-2EEBA2D9E1AA}"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fr-FR"/>
        </a:p>
      </dgm:t>
    </dgm:pt>
    <dgm:pt modelId="{583FF184-7A24-4907-994F-5D8A9C798ED6}">
      <dgm:prSet phldrT="[Texte]" custT="1"/>
      <dgm:spPr/>
      <dgm:t>
        <a:bodyPr/>
        <a:lstStyle/>
        <a:p>
          <a:r>
            <a:rPr lang="fr-FR" sz="2400" dirty="0" smtClean="0"/>
            <a:t>Critères de l’eau potable</a:t>
          </a:r>
          <a:endParaRPr lang="fr-FR" sz="2400" dirty="0"/>
        </a:p>
      </dgm:t>
    </dgm:pt>
    <dgm:pt modelId="{D10B3A08-C9FA-45A6-AF52-5DB88EE73D1F}" type="parTrans" cxnId="{C245DACE-347A-4293-8580-D02510CDF71D}">
      <dgm:prSet/>
      <dgm:spPr/>
      <dgm:t>
        <a:bodyPr/>
        <a:lstStyle/>
        <a:p>
          <a:endParaRPr lang="fr-FR"/>
        </a:p>
      </dgm:t>
    </dgm:pt>
    <dgm:pt modelId="{1A747559-FBFA-4E9B-AA80-CB6F8A6F1C5C}" type="sibTrans" cxnId="{C245DACE-347A-4293-8580-D02510CDF71D}">
      <dgm:prSet/>
      <dgm:spPr/>
      <dgm:t>
        <a:bodyPr/>
        <a:lstStyle/>
        <a:p>
          <a:endParaRPr lang="fr-FR"/>
        </a:p>
      </dgm:t>
    </dgm:pt>
    <dgm:pt modelId="{9701D410-D0A3-4F9B-8339-981975D2B271}">
      <dgm:prSet phldrT="[Texte]" custT="1"/>
      <dgm:spPr/>
      <dgm:t>
        <a:bodyPr/>
        <a:lstStyle/>
        <a:p>
          <a:r>
            <a:rPr lang="fr-FR" sz="2400" dirty="0" smtClean="0"/>
            <a:t>La qualité microbiologique</a:t>
          </a:r>
          <a:endParaRPr lang="fr-FR" sz="2400" dirty="0"/>
        </a:p>
      </dgm:t>
    </dgm:pt>
    <dgm:pt modelId="{6A98DC24-45D6-47F5-B962-8A08E197F58A}" type="parTrans" cxnId="{4EC1F7C0-77E0-4997-A454-23C2CAD24837}">
      <dgm:prSet/>
      <dgm:spPr/>
      <dgm:t>
        <a:bodyPr/>
        <a:lstStyle/>
        <a:p>
          <a:endParaRPr lang="fr-FR" dirty="0"/>
        </a:p>
      </dgm:t>
    </dgm:pt>
    <dgm:pt modelId="{7EC21B24-228C-4043-8295-A2A5E35BD1D4}" type="sibTrans" cxnId="{4EC1F7C0-77E0-4997-A454-23C2CAD24837}">
      <dgm:prSet/>
      <dgm:spPr/>
      <dgm:t>
        <a:bodyPr/>
        <a:lstStyle/>
        <a:p>
          <a:endParaRPr lang="fr-FR"/>
        </a:p>
      </dgm:t>
    </dgm:pt>
    <dgm:pt modelId="{2448C2D5-184B-477A-9372-D151E07E9970}">
      <dgm:prSet custT="1"/>
      <dgm:spPr/>
      <dgm:t>
        <a:bodyPr/>
        <a:lstStyle/>
        <a:p>
          <a:r>
            <a:rPr lang="fr-FR" sz="2400" dirty="0" smtClean="0"/>
            <a:t> La qualité chimique</a:t>
          </a:r>
          <a:endParaRPr lang="fr-FR" sz="2400" dirty="0"/>
        </a:p>
      </dgm:t>
    </dgm:pt>
    <dgm:pt modelId="{2C9D7009-9DDD-45E4-9AB9-62AD9408BED4}" type="parTrans" cxnId="{E26FC317-C0E5-407E-BC86-95D248573DA0}">
      <dgm:prSet/>
      <dgm:spPr/>
      <dgm:t>
        <a:bodyPr/>
        <a:lstStyle/>
        <a:p>
          <a:endParaRPr lang="fr-FR" dirty="0"/>
        </a:p>
      </dgm:t>
    </dgm:pt>
    <dgm:pt modelId="{54B0F445-EED0-49D9-B7B5-AA690847C567}" type="sibTrans" cxnId="{E26FC317-C0E5-407E-BC86-95D248573DA0}">
      <dgm:prSet/>
      <dgm:spPr/>
      <dgm:t>
        <a:bodyPr/>
        <a:lstStyle/>
        <a:p>
          <a:endParaRPr lang="fr-FR"/>
        </a:p>
      </dgm:t>
    </dgm:pt>
    <dgm:pt modelId="{E66D8570-229C-442A-BC25-1D8867CBCC6F}">
      <dgm:prSet custT="1"/>
      <dgm:spPr/>
      <dgm:t>
        <a:bodyPr/>
        <a:lstStyle/>
        <a:p>
          <a:r>
            <a:rPr lang="fr-FR" sz="2400" dirty="0" smtClean="0"/>
            <a:t>Les qualité physique </a:t>
          </a:r>
          <a:endParaRPr lang="fr-FR" sz="2400" dirty="0"/>
        </a:p>
      </dgm:t>
    </dgm:pt>
    <dgm:pt modelId="{48D7A0B2-0B6C-4C17-914F-28CEEEAF02BE}" type="parTrans" cxnId="{D5A4B245-D385-4A2F-BCE4-3A6975534A2E}">
      <dgm:prSet/>
      <dgm:spPr/>
      <dgm:t>
        <a:bodyPr/>
        <a:lstStyle/>
        <a:p>
          <a:endParaRPr lang="fr-FR" dirty="0"/>
        </a:p>
      </dgm:t>
    </dgm:pt>
    <dgm:pt modelId="{9A609D03-AD28-448A-8384-E0DD81F5C569}" type="sibTrans" cxnId="{D5A4B245-D385-4A2F-BCE4-3A6975534A2E}">
      <dgm:prSet/>
      <dgm:spPr/>
      <dgm:t>
        <a:bodyPr/>
        <a:lstStyle/>
        <a:p>
          <a:endParaRPr lang="fr-FR"/>
        </a:p>
      </dgm:t>
    </dgm:pt>
    <dgm:pt modelId="{65F30DA9-D457-428E-8512-499EC5075300}" type="pres">
      <dgm:prSet presAssocID="{AEA2E297-CD9D-4EDD-86DD-2EEBA2D9E1AA}" presName="hierChild1" presStyleCnt="0">
        <dgm:presLayoutVars>
          <dgm:orgChart val="1"/>
          <dgm:chPref val="1"/>
          <dgm:dir/>
          <dgm:animOne val="branch"/>
          <dgm:animLvl val="lvl"/>
          <dgm:resizeHandles/>
        </dgm:presLayoutVars>
      </dgm:prSet>
      <dgm:spPr/>
      <dgm:t>
        <a:bodyPr/>
        <a:lstStyle/>
        <a:p>
          <a:endParaRPr lang="fr-FR"/>
        </a:p>
      </dgm:t>
    </dgm:pt>
    <dgm:pt modelId="{220F3B6D-F95C-4483-8359-992BCB421FBF}" type="pres">
      <dgm:prSet presAssocID="{583FF184-7A24-4907-994F-5D8A9C798ED6}" presName="hierRoot1" presStyleCnt="0">
        <dgm:presLayoutVars>
          <dgm:hierBranch val="init"/>
        </dgm:presLayoutVars>
      </dgm:prSet>
      <dgm:spPr/>
    </dgm:pt>
    <dgm:pt modelId="{24167C3F-4DAC-4462-A553-4090A1804D05}" type="pres">
      <dgm:prSet presAssocID="{583FF184-7A24-4907-994F-5D8A9C798ED6}" presName="rootComposite1" presStyleCnt="0"/>
      <dgm:spPr/>
    </dgm:pt>
    <dgm:pt modelId="{8F1BA238-A122-4DBC-A446-41B2F88D0519}" type="pres">
      <dgm:prSet presAssocID="{583FF184-7A24-4907-994F-5D8A9C798ED6}" presName="rootText1" presStyleLbl="node0" presStyleIdx="0" presStyleCnt="1" custScaleY="70994" custLinFactY="-32507" custLinFactNeighborX="4762" custLinFactNeighborY="-100000">
        <dgm:presLayoutVars>
          <dgm:chPref val="3"/>
        </dgm:presLayoutVars>
      </dgm:prSet>
      <dgm:spPr/>
      <dgm:t>
        <a:bodyPr/>
        <a:lstStyle/>
        <a:p>
          <a:endParaRPr lang="fr-FR"/>
        </a:p>
      </dgm:t>
    </dgm:pt>
    <dgm:pt modelId="{D7886220-EADA-4A61-A510-FBC165DE04FD}" type="pres">
      <dgm:prSet presAssocID="{583FF184-7A24-4907-994F-5D8A9C798ED6}" presName="rootConnector1" presStyleLbl="node1" presStyleIdx="0" presStyleCnt="0"/>
      <dgm:spPr/>
      <dgm:t>
        <a:bodyPr/>
        <a:lstStyle/>
        <a:p>
          <a:endParaRPr lang="fr-FR"/>
        </a:p>
      </dgm:t>
    </dgm:pt>
    <dgm:pt modelId="{50148296-D452-485D-B8CB-B97E3E079D7A}" type="pres">
      <dgm:prSet presAssocID="{583FF184-7A24-4907-994F-5D8A9C798ED6}" presName="hierChild2" presStyleCnt="0"/>
      <dgm:spPr/>
    </dgm:pt>
    <dgm:pt modelId="{CD6BA6B9-01F7-492D-9908-949AC8BFF0DC}" type="pres">
      <dgm:prSet presAssocID="{6A98DC24-45D6-47F5-B962-8A08E197F58A}" presName="Name37" presStyleLbl="parChTrans1D2" presStyleIdx="0" presStyleCnt="3"/>
      <dgm:spPr/>
      <dgm:t>
        <a:bodyPr/>
        <a:lstStyle/>
        <a:p>
          <a:endParaRPr lang="fr-FR"/>
        </a:p>
      </dgm:t>
    </dgm:pt>
    <dgm:pt modelId="{3162DA5B-9E3B-49C1-BF1C-8C88DB720997}" type="pres">
      <dgm:prSet presAssocID="{9701D410-D0A3-4F9B-8339-981975D2B271}" presName="hierRoot2" presStyleCnt="0">
        <dgm:presLayoutVars>
          <dgm:hierBranch val="init"/>
        </dgm:presLayoutVars>
      </dgm:prSet>
      <dgm:spPr/>
    </dgm:pt>
    <dgm:pt modelId="{5596F658-6C65-4480-B79F-5EBDF34FAD8F}" type="pres">
      <dgm:prSet presAssocID="{9701D410-D0A3-4F9B-8339-981975D2B271}" presName="rootComposite" presStyleCnt="0"/>
      <dgm:spPr/>
    </dgm:pt>
    <dgm:pt modelId="{4C5AA755-4E6C-490D-A9C4-1C7540847B3D}" type="pres">
      <dgm:prSet presAssocID="{9701D410-D0A3-4F9B-8339-981975D2B271}" presName="rootText" presStyleLbl="node2" presStyleIdx="0" presStyleCnt="3" custScaleX="95383" custScaleY="68420" custLinFactY="-1837" custLinFactNeighborX="2211" custLinFactNeighborY="-100000">
        <dgm:presLayoutVars>
          <dgm:chPref val="3"/>
        </dgm:presLayoutVars>
      </dgm:prSet>
      <dgm:spPr/>
      <dgm:t>
        <a:bodyPr/>
        <a:lstStyle/>
        <a:p>
          <a:endParaRPr lang="fr-FR"/>
        </a:p>
      </dgm:t>
    </dgm:pt>
    <dgm:pt modelId="{D42A84CE-FC7D-4B83-B22A-61565842100B}" type="pres">
      <dgm:prSet presAssocID="{9701D410-D0A3-4F9B-8339-981975D2B271}" presName="rootConnector" presStyleLbl="node2" presStyleIdx="0" presStyleCnt="3"/>
      <dgm:spPr/>
      <dgm:t>
        <a:bodyPr/>
        <a:lstStyle/>
        <a:p>
          <a:endParaRPr lang="fr-FR"/>
        </a:p>
      </dgm:t>
    </dgm:pt>
    <dgm:pt modelId="{4FB03070-1649-4B14-B024-B078D6F3B45F}" type="pres">
      <dgm:prSet presAssocID="{9701D410-D0A3-4F9B-8339-981975D2B271}" presName="hierChild4" presStyleCnt="0"/>
      <dgm:spPr/>
    </dgm:pt>
    <dgm:pt modelId="{DB5D667D-5B2B-4127-9E8C-19B0C219FC67}" type="pres">
      <dgm:prSet presAssocID="{9701D410-D0A3-4F9B-8339-981975D2B271}" presName="hierChild5" presStyleCnt="0"/>
      <dgm:spPr/>
    </dgm:pt>
    <dgm:pt modelId="{3E87E93D-C01E-4AAC-A681-A25CC326E79F}" type="pres">
      <dgm:prSet presAssocID="{48D7A0B2-0B6C-4C17-914F-28CEEEAF02BE}" presName="Name37" presStyleLbl="parChTrans1D2" presStyleIdx="1" presStyleCnt="3"/>
      <dgm:spPr/>
      <dgm:t>
        <a:bodyPr/>
        <a:lstStyle/>
        <a:p>
          <a:endParaRPr lang="fr-FR"/>
        </a:p>
      </dgm:t>
    </dgm:pt>
    <dgm:pt modelId="{2EF675C7-C294-4BF7-A6B3-E1016906EB25}" type="pres">
      <dgm:prSet presAssocID="{E66D8570-229C-442A-BC25-1D8867CBCC6F}" presName="hierRoot2" presStyleCnt="0">
        <dgm:presLayoutVars>
          <dgm:hierBranch val="init"/>
        </dgm:presLayoutVars>
      </dgm:prSet>
      <dgm:spPr/>
    </dgm:pt>
    <dgm:pt modelId="{EF567148-240D-45AF-873C-F3482762891E}" type="pres">
      <dgm:prSet presAssocID="{E66D8570-229C-442A-BC25-1D8867CBCC6F}" presName="rootComposite" presStyleCnt="0"/>
      <dgm:spPr/>
    </dgm:pt>
    <dgm:pt modelId="{02AACFD6-2A35-4D0F-8E94-980EB95C1C57}" type="pres">
      <dgm:prSet presAssocID="{E66D8570-229C-442A-BC25-1D8867CBCC6F}" presName="rootText" presStyleLbl="node2" presStyleIdx="1" presStyleCnt="3" custScaleX="101877" custScaleY="40855" custLinFactNeighborX="177" custLinFactNeighborY="-61511">
        <dgm:presLayoutVars>
          <dgm:chPref val="3"/>
        </dgm:presLayoutVars>
      </dgm:prSet>
      <dgm:spPr/>
      <dgm:t>
        <a:bodyPr/>
        <a:lstStyle/>
        <a:p>
          <a:endParaRPr lang="fr-FR"/>
        </a:p>
      </dgm:t>
    </dgm:pt>
    <dgm:pt modelId="{6F9100BC-919D-4D84-B8A4-2F692B9B222A}" type="pres">
      <dgm:prSet presAssocID="{E66D8570-229C-442A-BC25-1D8867CBCC6F}" presName="rootConnector" presStyleLbl="node2" presStyleIdx="1" presStyleCnt="3"/>
      <dgm:spPr/>
      <dgm:t>
        <a:bodyPr/>
        <a:lstStyle/>
        <a:p>
          <a:endParaRPr lang="fr-FR"/>
        </a:p>
      </dgm:t>
    </dgm:pt>
    <dgm:pt modelId="{8A6733AB-504A-4E73-8527-B0C2FF6C339C}" type="pres">
      <dgm:prSet presAssocID="{E66D8570-229C-442A-BC25-1D8867CBCC6F}" presName="hierChild4" presStyleCnt="0"/>
      <dgm:spPr/>
    </dgm:pt>
    <dgm:pt modelId="{177596E8-5809-4F1C-91B7-45E4F3737174}" type="pres">
      <dgm:prSet presAssocID="{E66D8570-229C-442A-BC25-1D8867CBCC6F}" presName="hierChild5" presStyleCnt="0"/>
      <dgm:spPr/>
    </dgm:pt>
    <dgm:pt modelId="{6E6B0585-CF00-4C5E-8C84-CD2A706343B4}" type="pres">
      <dgm:prSet presAssocID="{2C9D7009-9DDD-45E4-9AB9-62AD9408BED4}" presName="Name37" presStyleLbl="parChTrans1D2" presStyleIdx="2" presStyleCnt="3"/>
      <dgm:spPr/>
      <dgm:t>
        <a:bodyPr/>
        <a:lstStyle/>
        <a:p>
          <a:endParaRPr lang="fr-FR"/>
        </a:p>
      </dgm:t>
    </dgm:pt>
    <dgm:pt modelId="{818FD5B7-FE1B-49DB-B56A-84F2D52574DA}" type="pres">
      <dgm:prSet presAssocID="{2448C2D5-184B-477A-9372-D151E07E9970}" presName="hierRoot2" presStyleCnt="0">
        <dgm:presLayoutVars>
          <dgm:hierBranch val="init"/>
        </dgm:presLayoutVars>
      </dgm:prSet>
      <dgm:spPr/>
    </dgm:pt>
    <dgm:pt modelId="{CBE64536-C2C3-4356-836E-9EB5CA23D5E1}" type="pres">
      <dgm:prSet presAssocID="{2448C2D5-184B-477A-9372-D151E07E9970}" presName="rootComposite" presStyleCnt="0"/>
      <dgm:spPr/>
    </dgm:pt>
    <dgm:pt modelId="{8C00E175-60AA-48E2-A983-2A29AE14DD0A}" type="pres">
      <dgm:prSet presAssocID="{2448C2D5-184B-477A-9372-D151E07E9970}" presName="rootText" presStyleLbl="node2" presStyleIdx="2" presStyleCnt="3" custScaleX="87097" custScaleY="33128" custLinFactNeighborX="-2766" custLinFactNeighborY="-68715">
        <dgm:presLayoutVars>
          <dgm:chPref val="3"/>
        </dgm:presLayoutVars>
      </dgm:prSet>
      <dgm:spPr/>
      <dgm:t>
        <a:bodyPr/>
        <a:lstStyle/>
        <a:p>
          <a:endParaRPr lang="fr-FR"/>
        </a:p>
      </dgm:t>
    </dgm:pt>
    <dgm:pt modelId="{91564070-0819-45F5-99DD-7822165240A8}" type="pres">
      <dgm:prSet presAssocID="{2448C2D5-184B-477A-9372-D151E07E9970}" presName="rootConnector" presStyleLbl="node2" presStyleIdx="2" presStyleCnt="3"/>
      <dgm:spPr/>
      <dgm:t>
        <a:bodyPr/>
        <a:lstStyle/>
        <a:p>
          <a:endParaRPr lang="fr-FR"/>
        </a:p>
      </dgm:t>
    </dgm:pt>
    <dgm:pt modelId="{EB9BF817-A50D-447D-91DD-51729045EE55}" type="pres">
      <dgm:prSet presAssocID="{2448C2D5-184B-477A-9372-D151E07E9970}" presName="hierChild4" presStyleCnt="0"/>
      <dgm:spPr/>
    </dgm:pt>
    <dgm:pt modelId="{0BB0A777-3D98-49EA-BBF6-A3A97B3FD72B}" type="pres">
      <dgm:prSet presAssocID="{2448C2D5-184B-477A-9372-D151E07E9970}" presName="hierChild5" presStyleCnt="0"/>
      <dgm:spPr/>
    </dgm:pt>
    <dgm:pt modelId="{1819A350-FF2A-4F0A-A28A-C63312BC59BA}" type="pres">
      <dgm:prSet presAssocID="{583FF184-7A24-4907-994F-5D8A9C798ED6}" presName="hierChild3" presStyleCnt="0"/>
      <dgm:spPr/>
    </dgm:pt>
  </dgm:ptLst>
  <dgm:cxnLst>
    <dgm:cxn modelId="{EA369D4F-CDB4-4A96-A240-131467DB7E83}" type="presOf" srcId="{2C9D7009-9DDD-45E4-9AB9-62AD9408BED4}" destId="{6E6B0585-CF00-4C5E-8C84-CD2A706343B4}" srcOrd="0" destOrd="0" presId="urn:microsoft.com/office/officeart/2005/8/layout/orgChart1"/>
    <dgm:cxn modelId="{1D4A2FA2-3C29-4625-8900-36F56750DC56}" type="presOf" srcId="{9701D410-D0A3-4F9B-8339-981975D2B271}" destId="{4C5AA755-4E6C-490D-A9C4-1C7540847B3D}" srcOrd="0" destOrd="0" presId="urn:microsoft.com/office/officeart/2005/8/layout/orgChart1"/>
    <dgm:cxn modelId="{DF84D93C-FE3F-4AE6-B338-5EBE91469CA8}" type="presOf" srcId="{2448C2D5-184B-477A-9372-D151E07E9970}" destId="{91564070-0819-45F5-99DD-7822165240A8}" srcOrd="1" destOrd="0" presId="urn:microsoft.com/office/officeart/2005/8/layout/orgChart1"/>
    <dgm:cxn modelId="{A76AF7FA-42A8-40D5-8BA0-26D4A9CCD94B}" type="presOf" srcId="{AEA2E297-CD9D-4EDD-86DD-2EEBA2D9E1AA}" destId="{65F30DA9-D457-428E-8512-499EC5075300}" srcOrd="0" destOrd="0" presId="urn:microsoft.com/office/officeart/2005/8/layout/orgChart1"/>
    <dgm:cxn modelId="{CCF6848F-9D71-4FE5-8169-577A12C08DF8}" type="presOf" srcId="{2448C2D5-184B-477A-9372-D151E07E9970}" destId="{8C00E175-60AA-48E2-A983-2A29AE14DD0A}" srcOrd="0" destOrd="0" presId="urn:microsoft.com/office/officeart/2005/8/layout/orgChart1"/>
    <dgm:cxn modelId="{D59F20F6-FE26-4F5E-9006-66D1F22E307E}" type="presOf" srcId="{583FF184-7A24-4907-994F-5D8A9C798ED6}" destId="{D7886220-EADA-4A61-A510-FBC165DE04FD}" srcOrd="1" destOrd="0" presId="urn:microsoft.com/office/officeart/2005/8/layout/orgChart1"/>
    <dgm:cxn modelId="{4EC1F7C0-77E0-4997-A454-23C2CAD24837}" srcId="{583FF184-7A24-4907-994F-5D8A9C798ED6}" destId="{9701D410-D0A3-4F9B-8339-981975D2B271}" srcOrd="0" destOrd="0" parTransId="{6A98DC24-45D6-47F5-B962-8A08E197F58A}" sibTransId="{7EC21B24-228C-4043-8295-A2A5E35BD1D4}"/>
    <dgm:cxn modelId="{191D9AF4-D6EA-4AEF-8671-34A5CEC93584}" type="presOf" srcId="{E66D8570-229C-442A-BC25-1D8867CBCC6F}" destId="{02AACFD6-2A35-4D0F-8E94-980EB95C1C57}" srcOrd="0" destOrd="0" presId="urn:microsoft.com/office/officeart/2005/8/layout/orgChart1"/>
    <dgm:cxn modelId="{F6825F1D-B6CF-4E42-95E5-B5B2772AF9EE}" type="presOf" srcId="{6A98DC24-45D6-47F5-B962-8A08E197F58A}" destId="{CD6BA6B9-01F7-492D-9908-949AC8BFF0DC}" srcOrd="0" destOrd="0" presId="urn:microsoft.com/office/officeart/2005/8/layout/orgChart1"/>
    <dgm:cxn modelId="{9ABB1C5F-2601-4E81-9B63-5EBE148885DC}" type="presOf" srcId="{583FF184-7A24-4907-994F-5D8A9C798ED6}" destId="{8F1BA238-A122-4DBC-A446-41B2F88D0519}" srcOrd="0" destOrd="0" presId="urn:microsoft.com/office/officeart/2005/8/layout/orgChart1"/>
    <dgm:cxn modelId="{43E73F72-9F92-4CEF-B7F0-683C6B4D3A64}" type="presOf" srcId="{48D7A0B2-0B6C-4C17-914F-28CEEEAF02BE}" destId="{3E87E93D-C01E-4AAC-A681-A25CC326E79F}" srcOrd="0" destOrd="0" presId="urn:microsoft.com/office/officeart/2005/8/layout/orgChart1"/>
    <dgm:cxn modelId="{E26FC317-C0E5-407E-BC86-95D248573DA0}" srcId="{583FF184-7A24-4907-994F-5D8A9C798ED6}" destId="{2448C2D5-184B-477A-9372-D151E07E9970}" srcOrd="2" destOrd="0" parTransId="{2C9D7009-9DDD-45E4-9AB9-62AD9408BED4}" sibTransId="{54B0F445-EED0-49D9-B7B5-AA690847C567}"/>
    <dgm:cxn modelId="{9B85D029-F4DA-4337-970D-B82E389E5DF2}" type="presOf" srcId="{E66D8570-229C-442A-BC25-1D8867CBCC6F}" destId="{6F9100BC-919D-4D84-B8A4-2F692B9B222A}" srcOrd="1" destOrd="0" presId="urn:microsoft.com/office/officeart/2005/8/layout/orgChart1"/>
    <dgm:cxn modelId="{944B9F77-0E1B-4990-94BC-6857043AEBDE}" type="presOf" srcId="{9701D410-D0A3-4F9B-8339-981975D2B271}" destId="{D42A84CE-FC7D-4B83-B22A-61565842100B}" srcOrd="1" destOrd="0" presId="urn:microsoft.com/office/officeart/2005/8/layout/orgChart1"/>
    <dgm:cxn modelId="{D5A4B245-D385-4A2F-BCE4-3A6975534A2E}" srcId="{583FF184-7A24-4907-994F-5D8A9C798ED6}" destId="{E66D8570-229C-442A-BC25-1D8867CBCC6F}" srcOrd="1" destOrd="0" parTransId="{48D7A0B2-0B6C-4C17-914F-28CEEEAF02BE}" sibTransId="{9A609D03-AD28-448A-8384-E0DD81F5C569}"/>
    <dgm:cxn modelId="{C245DACE-347A-4293-8580-D02510CDF71D}" srcId="{AEA2E297-CD9D-4EDD-86DD-2EEBA2D9E1AA}" destId="{583FF184-7A24-4907-994F-5D8A9C798ED6}" srcOrd="0" destOrd="0" parTransId="{D10B3A08-C9FA-45A6-AF52-5DB88EE73D1F}" sibTransId="{1A747559-FBFA-4E9B-AA80-CB6F8A6F1C5C}"/>
    <dgm:cxn modelId="{A3F5C0F2-F5CA-4FAF-90F6-F0213B35B9C5}" type="presParOf" srcId="{65F30DA9-D457-428E-8512-499EC5075300}" destId="{220F3B6D-F95C-4483-8359-992BCB421FBF}" srcOrd="0" destOrd="0" presId="urn:microsoft.com/office/officeart/2005/8/layout/orgChart1"/>
    <dgm:cxn modelId="{97FCB6F6-CD53-492B-AFBF-FA21D91530BC}" type="presParOf" srcId="{220F3B6D-F95C-4483-8359-992BCB421FBF}" destId="{24167C3F-4DAC-4462-A553-4090A1804D05}" srcOrd="0" destOrd="0" presId="urn:microsoft.com/office/officeart/2005/8/layout/orgChart1"/>
    <dgm:cxn modelId="{4D6E235F-6B06-44D3-9C86-9908815E0627}" type="presParOf" srcId="{24167C3F-4DAC-4462-A553-4090A1804D05}" destId="{8F1BA238-A122-4DBC-A446-41B2F88D0519}" srcOrd="0" destOrd="0" presId="urn:microsoft.com/office/officeart/2005/8/layout/orgChart1"/>
    <dgm:cxn modelId="{55356A51-D612-4B4A-A851-80259CB216F3}" type="presParOf" srcId="{24167C3F-4DAC-4462-A553-4090A1804D05}" destId="{D7886220-EADA-4A61-A510-FBC165DE04FD}" srcOrd="1" destOrd="0" presId="urn:microsoft.com/office/officeart/2005/8/layout/orgChart1"/>
    <dgm:cxn modelId="{65A013BC-262C-4420-BE27-791C5B4D34C9}" type="presParOf" srcId="{220F3B6D-F95C-4483-8359-992BCB421FBF}" destId="{50148296-D452-485D-B8CB-B97E3E079D7A}" srcOrd="1" destOrd="0" presId="urn:microsoft.com/office/officeart/2005/8/layout/orgChart1"/>
    <dgm:cxn modelId="{7424FFD3-0928-4418-BB56-BCCB48060446}" type="presParOf" srcId="{50148296-D452-485D-B8CB-B97E3E079D7A}" destId="{CD6BA6B9-01F7-492D-9908-949AC8BFF0DC}" srcOrd="0" destOrd="0" presId="urn:microsoft.com/office/officeart/2005/8/layout/orgChart1"/>
    <dgm:cxn modelId="{E61E6594-F517-4069-901E-F3A8D8758F0C}" type="presParOf" srcId="{50148296-D452-485D-B8CB-B97E3E079D7A}" destId="{3162DA5B-9E3B-49C1-BF1C-8C88DB720997}" srcOrd="1" destOrd="0" presId="urn:microsoft.com/office/officeart/2005/8/layout/orgChart1"/>
    <dgm:cxn modelId="{D59F4F63-5875-46CE-9C83-1A34F276775C}" type="presParOf" srcId="{3162DA5B-9E3B-49C1-BF1C-8C88DB720997}" destId="{5596F658-6C65-4480-B79F-5EBDF34FAD8F}" srcOrd="0" destOrd="0" presId="urn:microsoft.com/office/officeart/2005/8/layout/orgChart1"/>
    <dgm:cxn modelId="{A68F4987-96F0-43D2-8E24-CEFB5514875A}" type="presParOf" srcId="{5596F658-6C65-4480-B79F-5EBDF34FAD8F}" destId="{4C5AA755-4E6C-490D-A9C4-1C7540847B3D}" srcOrd="0" destOrd="0" presId="urn:microsoft.com/office/officeart/2005/8/layout/orgChart1"/>
    <dgm:cxn modelId="{39DDF483-9996-4364-95EF-964CF18F73E1}" type="presParOf" srcId="{5596F658-6C65-4480-B79F-5EBDF34FAD8F}" destId="{D42A84CE-FC7D-4B83-B22A-61565842100B}" srcOrd="1" destOrd="0" presId="urn:microsoft.com/office/officeart/2005/8/layout/orgChart1"/>
    <dgm:cxn modelId="{426DAEA0-52E2-406D-B86B-08453F867BE6}" type="presParOf" srcId="{3162DA5B-9E3B-49C1-BF1C-8C88DB720997}" destId="{4FB03070-1649-4B14-B024-B078D6F3B45F}" srcOrd="1" destOrd="0" presId="urn:microsoft.com/office/officeart/2005/8/layout/orgChart1"/>
    <dgm:cxn modelId="{93E3DDB4-2FA2-4AD2-8A07-E8C185BBA4BB}" type="presParOf" srcId="{3162DA5B-9E3B-49C1-BF1C-8C88DB720997}" destId="{DB5D667D-5B2B-4127-9E8C-19B0C219FC67}" srcOrd="2" destOrd="0" presId="urn:microsoft.com/office/officeart/2005/8/layout/orgChart1"/>
    <dgm:cxn modelId="{B669FA9C-4F19-45D8-9A11-A71FA6F5397E}" type="presParOf" srcId="{50148296-D452-485D-B8CB-B97E3E079D7A}" destId="{3E87E93D-C01E-4AAC-A681-A25CC326E79F}" srcOrd="2" destOrd="0" presId="urn:microsoft.com/office/officeart/2005/8/layout/orgChart1"/>
    <dgm:cxn modelId="{0132A09B-BB31-467A-ACB6-6B10D345DC7E}" type="presParOf" srcId="{50148296-D452-485D-B8CB-B97E3E079D7A}" destId="{2EF675C7-C294-4BF7-A6B3-E1016906EB25}" srcOrd="3" destOrd="0" presId="urn:microsoft.com/office/officeart/2005/8/layout/orgChart1"/>
    <dgm:cxn modelId="{7335068A-8E22-43CD-8270-936568E2B3EE}" type="presParOf" srcId="{2EF675C7-C294-4BF7-A6B3-E1016906EB25}" destId="{EF567148-240D-45AF-873C-F3482762891E}" srcOrd="0" destOrd="0" presId="urn:microsoft.com/office/officeart/2005/8/layout/orgChart1"/>
    <dgm:cxn modelId="{F0865D85-2920-496B-A4E9-4E62DBAEDE89}" type="presParOf" srcId="{EF567148-240D-45AF-873C-F3482762891E}" destId="{02AACFD6-2A35-4D0F-8E94-980EB95C1C57}" srcOrd="0" destOrd="0" presId="urn:microsoft.com/office/officeart/2005/8/layout/orgChart1"/>
    <dgm:cxn modelId="{A499026D-27C7-48FA-87E1-3FA517E8B752}" type="presParOf" srcId="{EF567148-240D-45AF-873C-F3482762891E}" destId="{6F9100BC-919D-4D84-B8A4-2F692B9B222A}" srcOrd="1" destOrd="0" presId="urn:microsoft.com/office/officeart/2005/8/layout/orgChart1"/>
    <dgm:cxn modelId="{BB475EB9-E32B-4BBF-9DD7-64FA8C160A0E}" type="presParOf" srcId="{2EF675C7-C294-4BF7-A6B3-E1016906EB25}" destId="{8A6733AB-504A-4E73-8527-B0C2FF6C339C}" srcOrd="1" destOrd="0" presId="urn:microsoft.com/office/officeart/2005/8/layout/orgChart1"/>
    <dgm:cxn modelId="{2A17A227-1BF2-4D8C-ABDD-C719E992DD54}" type="presParOf" srcId="{2EF675C7-C294-4BF7-A6B3-E1016906EB25}" destId="{177596E8-5809-4F1C-91B7-45E4F3737174}" srcOrd="2" destOrd="0" presId="urn:microsoft.com/office/officeart/2005/8/layout/orgChart1"/>
    <dgm:cxn modelId="{1F223E40-A3C3-49A3-ACE9-446FA106A25A}" type="presParOf" srcId="{50148296-D452-485D-B8CB-B97E3E079D7A}" destId="{6E6B0585-CF00-4C5E-8C84-CD2A706343B4}" srcOrd="4" destOrd="0" presId="urn:microsoft.com/office/officeart/2005/8/layout/orgChart1"/>
    <dgm:cxn modelId="{617080B9-F631-4B52-8C4F-4890DD6E137A}" type="presParOf" srcId="{50148296-D452-485D-B8CB-B97E3E079D7A}" destId="{818FD5B7-FE1B-49DB-B56A-84F2D52574DA}" srcOrd="5" destOrd="0" presId="urn:microsoft.com/office/officeart/2005/8/layout/orgChart1"/>
    <dgm:cxn modelId="{092956DC-73F8-48D2-B621-F538197CAE21}" type="presParOf" srcId="{818FD5B7-FE1B-49DB-B56A-84F2D52574DA}" destId="{CBE64536-C2C3-4356-836E-9EB5CA23D5E1}" srcOrd="0" destOrd="0" presId="urn:microsoft.com/office/officeart/2005/8/layout/orgChart1"/>
    <dgm:cxn modelId="{2DC89E40-030F-48F4-98E9-427F99ED8623}" type="presParOf" srcId="{CBE64536-C2C3-4356-836E-9EB5CA23D5E1}" destId="{8C00E175-60AA-48E2-A983-2A29AE14DD0A}" srcOrd="0" destOrd="0" presId="urn:microsoft.com/office/officeart/2005/8/layout/orgChart1"/>
    <dgm:cxn modelId="{93873C41-879E-4DDD-BFAC-A763BDE073F7}" type="presParOf" srcId="{CBE64536-C2C3-4356-836E-9EB5CA23D5E1}" destId="{91564070-0819-45F5-99DD-7822165240A8}" srcOrd="1" destOrd="0" presId="urn:microsoft.com/office/officeart/2005/8/layout/orgChart1"/>
    <dgm:cxn modelId="{37F8DA94-02E9-4B4C-9C66-4E7AA17B179A}" type="presParOf" srcId="{818FD5B7-FE1B-49DB-B56A-84F2D52574DA}" destId="{EB9BF817-A50D-447D-91DD-51729045EE55}" srcOrd="1" destOrd="0" presId="urn:microsoft.com/office/officeart/2005/8/layout/orgChart1"/>
    <dgm:cxn modelId="{AE42A1A0-B23B-4046-97C3-577BB41CC973}" type="presParOf" srcId="{818FD5B7-FE1B-49DB-B56A-84F2D52574DA}" destId="{0BB0A777-3D98-49EA-BBF6-A3A97B3FD72B}" srcOrd="2" destOrd="0" presId="urn:microsoft.com/office/officeart/2005/8/layout/orgChart1"/>
    <dgm:cxn modelId="{B931E347-1DA6-4AB2-9C3C-ACEE28CD5AA9}" type="presParOf" srcId="{220F3B6D-F95C-4483-8359-992BCB421FBF}" destId="{1819A350-FF2A-4F0A-A28A-C63312BC59BA}"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45D5AAE-6D43-4028-8F33-09C120246F17}"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fr-FR"/>
        </a:p>
      </dgm:t>
    </dgm:pt>
    <dgm:pt modelId="{327BA586-817F-4F18-A8A6-A58C1C762C43}">
      <dgm:prSet phldrT="[Texte]" custT="1"/>
      <dgm:spPr/>
      <dgm:t>
        <a:bodyPr/>
        <a:lstStyle/>
        <a:p>
          <a:r>
            <a:rPr lang="fr-FR" sz="2400" dirty="0" smtClean="0"/>
            <a:t>Les substances </a:t>
          </a:r>
          <a:endParaRPr lang="fr-FR" sz="2400" dirty="0"/>
        </a:p>
      </dgm:t>
    </dgm:pt>
    <dgm:pt modelId="{2E3323E3-A953-44C2-B51F-1F1C6045946E}" type="parTrans" cxnId="{AEBD545E-8AC1-4811-ADB0-B706D55E616E}">
      <dgm:prSet/>
      <dgm:spPr/>
      <dgm:t>
        <a:bodyPr/>
        <a:lstStyle/>
        <a:p>
          <a:endParaRPr lang="fr-FR"/>
        </a:p>
      </dgm:t>
    </dgm:pt>
    <dgm:pt modelId="{A618610E-EEB5-4597-A536-5D93EFAF8CFA}" type="sibTrans" cxnId="{AEBD545E-8AC1-4811-ADB0-B706D55E616E}">
      <dgm:prSet/>
      <dgm:spPr/>
      <dgm:t>
        <a:bodyPr/>
        <a:lstStyle/>
        <a:p>
          <a:endParaRPr lang="fr-FR"/>
        </a:p>
      </dgm:t>
    </dgm:pt>
    <dgm:pt modelId="{9BF17891-6D16-46E4-B3CF-AC63FFC7749C}">
      <dgm:prSet phldrT="[Texte]" custT="1"/>
      <dgm:spPr/>
      <dgm:t>
        <a:bodyPr/>
        <a:lstStyle/>
        <a:p>
          <a:r>
            <a:rPr lang="fr-FR" sz="2000" dirty="0" smtClean="0"/>
            <a:t>Les substances indésirable </a:t>
          </a:r>
          <a:endParaRPr lang="fr-FR" sz="2000" dirty="0"/>
        </a:p>
      </dgm:t>
    </dgm:pt>
    <dgm:pt modelId="{7246EDF9-9255-4C70-9CFD-4DC8BA0426AC}" type="parTrans" cxnId="{8124A5D8-F7CE-44FB-9D37-2906366BDC88}">
      <dgm:prSet/>
      <dgm:spPr/>
      <dgm:t>
        <a:bodyPr/>
        <a:lstStyle/>
        <a:p>
          <a:endParaRPr lang="fr-FR" dirty="0"/>
        </a:p>
      </dgm:t>
    </dgm:pt>
    <dgm:pt modelId="{300AD7F7-A79E-48DF-83EE-570C2AE3647C}" type="sibTrans" cxnId="{8124A5D8-F7CE-44FB-9D37-2906366BDC88}">
      <dgm:prSet/>
      <dgm:spPr/>
      <dgm:t>
        <a:bodyPr/>
        <a:lstStyle/>
        <a:p>
          <a:endParaRPr lang="fr-FR"/>
        </a:p>
      </dgm:t>
    </dgm:pt>
    <dgm:pt modelId="{8455272C-7F3E-4822-A13D-B814896AF63C}">
      <dgm:prSet phldrT="[Texte]" custT="1"/>
      <dgm:spPr/>
      <dgm:t>
        <a:bodyPr/>
        <a:lstStyle/>
        <a:p>
          <a:r>
            <a:rPr lang="fr-FR" sz="2000" dirty="0" smtClean="0"/>
            <a:t>Les substances aux effets toxique </a:t>
          </a:r>
          <a:endParaRPr lang="fr-FR" sz="2000" dirty="0"/>
        </a:p>
      </dgm:t>
    </dgm:pt>
    <dgm:pt modelId="{40B79F86-B8D1-4AB7-8850-2B988160C2DF}" type="parTrans" cxnId="{27AACA47-8BC0-4698-AAEC-B62D22462529}">
      <dgm:prSet/>
      <dgm:spPr/>
      <dgm:t>
        <a:bodyPr/>
        <a:lstStyle/>
        <a:p>
          <a:endParaRPr lang="fr-FR" dirty="0"/>
        </a:p>
      </dgm:t>
    </dgm:pt>
    <dgm:pt modelId="{5D4F4CAA-7B53-422E-AC74-4E66F504FA76}" type="sibTrans" cxnId="{27AACA47-8BC0-4698-AAEC-B62D22462529}">
      <dgm:prSet/>
      <dgm:spPr/>
      <dgm:t>
        <a:bodyPr/>
        <a:lstStyle/>
        <a:p>
          <a:endParaRPr lang="fr-FR"/>
        </a:p>
      </dgm:t>
    </dgm:pt>
    <dgm:pt modelId="{92B842E3-3874-4B7C-9DE3-6237B71DD2F6}">
      <dgm:prSet phldrT="[Texte]" custT="1"/>
      <dgm:spPr/>
      <dgm:t>
        <a:bodyPr/>
        <a:lstStyle/>
        <a:p>
          <a:r>
            <a:rPr lang="fr-FR" sz="2000" dirty="0" smtClean="0"/>
            <a:t>Les eaux adoucies ou déminéraliser  </a:t>
          </a:r>
          <a:endParaRPr lang="fr-FR" sz="2000" dirty="0"/>
        </a:p>
      </dgm:t>
    </dgm:pt>
    <dgm:pt modelId="{E2884E25-1EA6-4E65-AF98-0D98A4D80A07}" type="parTrans" cxnId="{8491DC27-1CF3-4EAC-8160-BE730E6882DD}">
      <dgm:prSet/>
      <dgm:spPr/>
      <dgm:t>
        <a:bodyPr/>
        <a:lstStyle/>
        <a:p>
          <a:endParaRPr lang="fr-FR" dirty="0"/>
        </a:p>
      </dgm:t>
    </dgm:pt>
    <dgm:pt modelId="{72784DD9-F2AB-4750-B74C-A5BD53BF4E15}" type="sibTrans" cxnId="{8491DC27-1CF3-4EAC-8160-BE730E6882DD}">
      <dgm:prSet/>
      <dgm:spPr/>
      <dgm:t>
        <a:bodyPr/>
        <a:lstStyle/>
        <a:p>
          <a:endParaRPr lang="fr-FR"/>
        </a:p>
      </dgm:t>
    </dgm:pt>
    <dgm:pt modelId="{C416E0D6-60E2-47BF-A5F4-AE4FD13CB3AD}" type="pres">
      <dgm:prSet presAssocID="{F45D5AAE-6D43-4028-8F33-09C120246F17}" presName="hierChild1" presStyleCnt="0">
        <dgm:presLayoutVars>
          <dgm:orgChart val="1"/>
          <dgm:chPref val="1"/>
          <dgm:dir/>
          <dgm:animOne val="branch"/>
          <dgm:animLvl val="lvl"/>
          <dgm:resizeHandles/>
        </dgm:presLayoutVars>
      </dgm:prSet>
      <dgm:spPr/>
      <dgm:t>
        <a:bodyPr/>
        <a:lstStyle/>
        <a:p>
          <a:endParaRPr lang="fr-FR"/>
        </a:p>
      </dgm:t>
    </dgm:pt>
    <dgm:pt modelId="{9AC9BDBF-5017-4696-AE6D-2B357433E5AE}" type="pres">
      <dgm:prSet presAssocID="{327BA586-817F-4F18-A8A6-A58C1C762C43}" presName="hierRoot1" presStyleCnt="0">
        <dgm:presLayoutVars>
          <dgm:hierBranch val="init"/>
        </dgm:presLayoutVars>
      </dgm:prSet>
      <dgm:spPr/>
    </dgm:pt>
    <dgm:pt modelId="{1B2CA664-9343-458E-B322-887062A658A2}" type="pres">
      <dgm:prSet presAssocID="{327BA586-817F-4F18-A8A6-A58C1C762C43}" presName="rootComposite1" presStyleCnt="0"/>
      <dgm:spPr/>
    </dgm:pt>
    <dgm:pt modelId="{FED045C1-102E-436C-9F7C-8749B6469165}" type="pres">
      <dgm:prSet presAssocID="{327BA586-817F-4F18-A8A6-A58C1C762C43}" presName="rootText1" presStyleLbl="node0" presStyleIdx="0" presStyleCnt="1" custScaleX="73345" custScaleY="23910" custLinFactNeighborY="-42828">
        <dgm:presLayoutVars>
          <dgm:chPref val="3"/>
        </dgm:presLayoutVars>
      </dgm:prSet>
      <dgm:spPr/>
      <dgm:t>
        <a:bodyPr/>
        <a:lstStyle/>
        <a:p>
          <a:endParaRPr lang="fr-FR"/>
        </a:p>
      </dgm:t>
    </dgm:pt>
    <dgm:pt modelId="{2EF91CF2-3E0A-4689-AF1D-1035C147E2E6}" type="pres">
      <dgm:prSet presAssocID="{327BA586-817F-4F18-A8A6-A58C1C762C43}" presName="rootConnector1" presStyleLbl="node1" presStyleIdx="0" presStyleCnt="0"/>
      <dgm:spPr/>
      <dgm:t>
        <a:bodyPr/>
        <a:lstStyle/>
        <a:p>
          <a:endParaRPr lang="fr-FR"/>
        </a:p>
      </dgm:t>
    </dgm:pt>
    <dgm:pt modelId="{F3F88DB6-6762-4CCC-A38D-F5C8A539F4B4}" type="pres">
      <dgm:prSet presAssocID="{327BA586-817F-4F18-A8A6-A58C1C762C43}" presName="hierChild2" presStyleCnt="0"/>
      <dgm:spPr/>
    </dgm:pt>
    <dgm:pt modelId="{B91A5498-C2E2-4936-A796-3682D79BB50C}" type="pres">
      <dgm:prSet presAssocID="{7246EDF9-9255-4C70-9CFD-4DC8BA0426AC}" presName="Name37" presStyleLbl="parChTrans1D2" presStyleIdx="0" presStyleCnt="3"/>
      <dgm:spPr/>
      <dgm:t>
        <a:bodyPr/>
        <a:lstStyle/>
        <a:p>
          <a:endParaRPr lang="fr-FR"/>
        </a:p>
      </dgm:t>
    </dgm:pt>
    <dgm:pt modelId="{FC9DB9D6-45BD-4DE0-841C-13068813BE2E}" type="pres">
      <dgm:prSet presAssocID="{9BF17891-6D16-46E4-B3CF-AC63FFC7749C}" presName="hierRoot2" presStyleCnt="0">
        <dgm:presLayoutVars>
          <dgm:hierBranch val="init"/>
        </dgm:presLayoutVars>
      </dgm:prSet>
      <dgm:spPr/>
    </dgm:pt>
    <dgm:pt modelId="{64FBF7FD-8939-4621-8D5F-81A30D40E3AB}" type="pres">
      <dgm:prSet presAssocID="{9BF17891-6D16-46E4-B3CF-AC63FFC7749C}" presName="rootComposite" presStyleCnt="0"/>
      <dgm:spPr/>
    </dgm:pt>
    <dgm:pt modelId="{ABAC28D9-F433-47EA-90BE-1AE0A3DD19C2}" type="pres">
      <dgm:prSet presAssocID="{9BF17891-6D16-46E4-B3CF-AC63FFC7749C}" presName="rootText" presStyleLbl="node2" presStyleIdx="0" presStyleCnt="3" custScaleX="30719" custScaleY="29067" custLinFactNeighborX="852" custLinFactNeighborY="-53825">
        <dgm:presLayoutVars>
          <dgm:chPref val="3"/>
        </dgm:presLayoutVars>
      </dgm:prSet>
      <dgm:spPr/>
      <dgm:t>
        <a:bodyPr/>
        <a:lstStyle/>
        <a:p>
          <a:endParaRPr lang="fr-FR"/>
        </a:p>
      </dgm:t>
    </dgm:pt>
    <dgm:pt modelId="{C0C0A106-0D8C-4AA3-9461-7BF638C4C9B2}" type="pres">
      <dgm:prSet presAssocID="{9BF17891-6D16-46E4-B3CF-AC63FFC7749C}" presName="rootConnector" presStyleLbl="node2" presStyleIdx="0" presStyleCnt="3"/>
      <dgm:spPr/>
      <dgm:t>
        <a:bodyPr/>
        <a:lstStyle/>
        <a:p>
          <a:endParaRPr lang="fr-FR"/>
        </a:p>
      </dgm:t>
    </dgm:pt>
    <dgm:pt modelId="{1651C16C-6773-4C4C-B291-85A40DA2A6F9}" type="pres">
      <dgm:prSet presAssocID="{9BF17891-6D16-46E4-B3CF-AC63FFC7749C}" presName="hierChild4" presStyleCnt="0"/>
      <dgm:spPr/>
    </dgm:pt>
    <dgm:pt modelId="{9645A882-3598-49CB-BBFC-BBDC97C94008}" type="pres">
      <dgm:prSet presAssocID="{9BF17891-6D16-46E4-B3CF-AC63FFC7749C}" presName="hierChild5" presStyleCnt="0"/>
      <dgm:spPr/>
    </dgm:pt>
    <dgm:pt modelId="{D34338B8-8372-4F03-84F2-8F53A2C241D1}" type="pres">
      <dgm:prSet presAssocID="{E2884E25-1EA6-4E65-AF98-0D98A4D80A07}" presName="Name37" presStyleLbl="parChTrans1D2" presStyleIdx="1" presStyleCnt="3"/>
      <dgm:spPr/>
      <dgm:t>
        <a:bodyPr/>
        <a:lstStyle/>
        <a:p>
          <a:endParaRPr lang="fr-FR"/>
        </a:p>
      </dgm:t>
    </dgm:pt>
    <dgm:pt modelId="{4D99ED28-3D8A-448A-A1A1-3182EE640E50}" type="pres">
      <dgm:prSet presAssocID="{92B842E3-3874-4B7C-9DE3-6237B71DD2F6}" presName="hierRoot2" presStyleCnt="0">
        <dgm:presLayoutVars>
          <dgm:hierBranch val="init"/>
        </dgm:presLayoutVars>
      </dgm:prSet>
      <dgm:spPr/>
    </dgm:pt>
    <dgm:pt modelId="{593D2758-C5C4-48C5-B23E-57DA41F2CBBB}" type="pres">
      <dgm:prSet presAssocID="{92B842E3-3874-4B7C-9DE3-6237B71DD2F6}" presName="rootComposite" presStyleCnt="0"/>
      <dgm:spPr/>
    </dgm:pt>
    <dgm:pt modelId="{5EDF5F0E-6090-404C-871E-935165018AEB}" type="pres">
      <dgm:prSet presAssocID="{92B842E3-3874-4B7C-9DE3-6237B71DD2F6}" presName="rootText" presStyleLbl="node2" presStyleIdx="1" presStyleCnt="3" custScaleX="44306" custScaleY="39782" custLinFactNeighborX="-1627" custLinFactNeighborY="-58629">
        <dgm:presLayoutVars>
          <dgm:chPref val="3"/>
        </dgm:presLayoutVars>
      </dgm:prSet>
      <dgm:spPr/>
      <dgm:t>
        <a:bodyPr/>
        <a:lstStyle/>
        <a:p>
          <a:endParaRPr lang="fr-FR"/>
        </a:p>
      </dgm:t>
    </dgm:pt>
    <dgm:pt modelId="{38B13D6C-6267-41E1-B18B-7FA36BF38AB3}" type="pres">
      <dgm:prSet presAssocID="{92B842E3-3874-4B7C-9DE3-6237B71DD2F6}" presName="rootConnector" presStyleLbl="node2" presStyleIdx="1" presStyleCnt="3"/>
      <dgm:spPr/>
      <dgm:t>
        <a:bodyPr/>
        <a:lstStyle/>
        <a:p>
          <a:endParaRPr lang="fr-FR"/>
        </a:p>
      </dgm:t>
    </dgm:pt>
    <dgm:pt modelId="{4BA1885B-6F24-4231-B381-ABAB267C059E}" type="pres">
      <dgm:prSet presAssocID="{92B842E3-3874-4B7C-9DE3-6237B71DD2F6}" presName="hierChild4" presStyleCnt="0"/>
      <dgm:spPr/>
    </dgm:pt>
    <dgm:pt modelId="{BB422403-3752-4AB1-9533-6B81121FF9AA}" type="pres">
      <dgm:prSet presAssocID="{92B842E3-3874-4B7C-9DE3-6237B71DD2F6}" presName="hierChild5" presStyleCnt="0"/>
      <dgm:spPr/>
    </dgm:pt>
    <dgm:pt modelId="{C35A1333-1527-4C95-B61D-11EBE6955019}" type="pres">
      <dgm:prSet presAssocID="{40B79F86-B8D1-4AB7-8850-2B988160C2DF}" presName="Name37" presStyleLbl="parChTrans1D2" presStyleIdx="2" presStyleCnt="3"/>
      <dgm:spPr/>
      <dgm:t>
        <a:bodyPr/>
        <a:lstStyle/>
        <a:p>
          <a:endParaRPr lang="fr-FR"/>
        </a:p>
      </dgm:t>
    </dgm:pt>
    <dgm:pt modelId="{694EFEDC-3F6A-41DA-AA7E-A3A477463A76}" type="pres">
      <dgm:prSet presAssocID="{8455272C-7F3E-4822-A13D-B814896AF63C}" presName="hierRoot2" presStyleCnt="0">
        <dgm:presLayoutVars>
          <dgm:hierBranch val="init"/>
        </dgm:presLayoutVars>
      </dgm:prSet>
      <dgm:spPr/>
    </dgm:pt>
    <dgm:pt modelId="{480E27CE-7F99-4C54-9C0A-D2791E58E60A}" type="pres">
      <dgm:prSet presAssocID="{8455272C-7F3E-4822-A13D-B814896AF63C}" presName="rootComposite" presStyleCnt="0"/>
      <dgm:spPr/>
    </dgm:pt>
    <dgm:pt modelId="{28EA42FA-87E4-4A4D-ADAC-659AB0F35AC9}" type="pres">
      <dgm:prSet presAssocID="{8455272C-7F3E-4822-A13D-B814896AF63C}" presName="rootText" presStyleLbl="node2" presStyleIdx="2" presStyleCnt="3" custScaleX="32507" custScaleY="31693" custLinFactNeighborX="2722" custLinFactNeighborY="-53825">
        <dgm:presLayoutVars>
          <dgm:chPref val="3"/>
        </dgm:presLayoutVars>
      </dgm:prSet>
      <dgm:spPr/>
      <dgm:t>
        <a:bodyPr/>
        <a:lstStyle/>
        <a:p>
          <a:endParaRPr lang="fr-FR"/>
        </a:p>
      </dgm:t>
    </dgm:pt>
    <dgm:pt modelId="{6E154610-3B60-4D66-993B-5D035154896F}" type="pres">
      <dgm:prSet presAssocID="{8455272C-7F3E-4822-A13D-B814896AF63C}" presName="rootConnector" presStyleLbl="node2" presStyleIdx="2" presStyleCnt="3"/>
      <dgm:spPr/>
      <dgm:t>
        <a:bodyPr/>
        <a:lstStyle/>
        <a:p>
          <a:endParaRPr lang="fr-FR"/>
        </a:p>
      </dgm:t>
    </dgm:pt>
    <dgm:pt modelId="{050E601A-18DB-4F38-B639-1EC8AF852988}" type="pres">
      <dgm:prSet presAssocID="{8455272C-7F3E-4822-A13D-B814896AF63C}" presName="hierChild4" presStyleCnt="0"/>
      <dgm:spPr/>
    </dgm:pt>
    <dgm:pt modelId="{2CC8A92D-55AF-4DBB-994A-C521120A71AB}" type="pres">
      <dgm:prSet presAssocID="{8455272C-7F3E-4822-A13D-B814896AF63C}" presName="hierChild5" presStyleCnt="0"/>
      <dgm:spPr/>
    </dgm:pt>
    <dgm:pt modelId="{4010952A-409C-42BE-9D66-E1806B1D97EC}" type="pres">
      <dgm:prSet presAssocID="{327BA586-817F-4F18-A8A6-A58C1C762C43}" presName="hierChild3" presStyleCnt="0"/>
      <dgm:spPr/>
    </dgm:pt>
  </dgm:ptLst>
  <dgm:cxnLst>
    <dgm:cxn modelId="{1FF55350-4800-4E9A-837A-750938F00897}" type="presOf" srcId="{7246EDF9-9255-4C70-9CFD-4DC8BA0426AC}" destId="{B91A5498-C2E2-4936-A796-3682D79BB50C}" srcOrd="0" destOrd="0" presId="urn:microsoft.com/office/officeart/2005/8/layout/orgChart1"/>
    <dgm:cxn modelId="{0C3B4FD9-E4A2-4E88-AF19-91B54C195FC4}" type="presOf" srcId="{327BA586-817F-4F18-A8A6-A58C1C762C43}" destId="{FED045C1-102E-436C-9F7C-8749B6469165}" srcOrd="0" destOrd="0" presId="urn:microsoft.com/office/officeart/2005/8/layout/orgChart1"/>
    <dgm:cxn modelId="{E078E1CD-0475-4521-A898-EB7835890582}" type="presOf" srcId="{9BF17891-6D16-46E4-B3CF-AC63FFC7749C}" destId="{C0C0A106-0D8C-4AA3-9461-7BF638C4C9B2}" srcOrd="1" destOrd="0" presId="urn:microsoft.com/office/officeart/2005/8/layout/orgChart1"/>
    <dgm:cxn modelId="{AEBD545E-8AC1-4811-ADB0-B706D55E616E}" srcId="{F45D5AAE-6D43-4028-8F33-09C120246F17}" destId="{327BA586-817F-4F18-A8A6-A58C1C762C43}" srcOrd="0" destOrd="0" parTransId="{2E3323E3-A953-44C2-B51F-1F1C6045946E}" sibTransId="{A618610E-EEB5-4597-A536-5D93EFAF8CFA}"/>
    <dgm:cxn modelId="{F3CE0A05-F68E-4106-AC0A-FD11E2A766AC}" type="presOf" srcId="{40B79F86-B8D1-4AB7-8850-2B988160C2DF}" destId="{C35A1333-1527-4C95-B61D-11EBE6955019}" srcOrd="0" destOrd="0" presId="urn:microsoft.com/office/officeart/2005/8/layout/orgChart1"/>
    <dgm:cxn modelId="{27AACA47-8BC0-4698-AAEC-B62D22462529}" srcId="{327BA586-817F-4F18-A8A6-A58C1C762C43}" destId="{8455272C-7F3E-4822-A13D-B814896AF63C}" srcOrd="2" destOrd="0" parTransId="{40B79F86-B8D1-4AB7-8850-2B988160C2DF}" sibTransId="{5D4F4CAA-7B53-422E-AC74-4E66F504FA76}"/>
    <dgm:cxn modelId="{B4B60534-6D18-4675-933A-0BF7992D6476}" type="presOf" srcId="{F45D5AAE-6D43-4028-8F33-09C120246F17}" destId="{C416E0D6-60E2-47BF-A5F4-AE4FD13CB3AD}" srcOrd="0" destOrd="0" presId="urn:microsoft.com/office/officeart/2005/8/layout/orgChart1"/>
    <dgm:cxn modelId="{FF87BACA-5ED7-4493-8FFE-8A65BB4714DB}" type="presOf" srcId="{327BA586-817F-4F18-A8A6-A58C1C762C43}" destId="{2EF91CF2-3E0A-4689-AF1D-1035C147E2E6}" srcOrd="1" destOrd="0" presId="urn:microsoft.com/office/officeart/2005/8/layout/orgChart1"/>
    <dgm:cxn modelId="{9C2746D8-41B8-431D-8BDF-085409B53510}" type="presOf" srcId="{9BF17891-6D16-46E4-B3CF-AC63FFC7749C}" destId="{ABAC28D9-F433-47EA-90BE-1AE0A3DD19C2}" srcOrd="0" destOrd="0" presId="urn:microsoft.com/office/officeart/2005/8/layout/orgChart1"/>
    <dgm:cxn modelId="{7C2D4A71-616D-432D-9E46-D2E2C9813866}" type="presOf" srcId="{92B842E3-3874-4B7C-9DE3-6237B71DD2F6}" destId="{38B13D6C-6267-41E1-B18B-7FA36BF38AB3}" srcOrd="1" destOrd="0" presId="urn:microsoft.com/office/officeart/2005/8/layout/orgChart1"/>
    <dgm:cxn modelId="{A5DE7959-4063-4969-A1F1-66A2E9CECC75}" type="presOf" srcId="{E2884E25-1EA6-4E65-AF98-0D98A4D80A07}" destId="{D34338B8-8372-4F03-84F2-8F53A2C241D1}" srcOrd="0" destOrd="0" presId="urn:microsoft.com/office/officeart/2005/8/layout/orgChart1"/>
    <dgm:cxn modelId="{A7DC619F-DCAE-4DD2-8292-0CE02F03F010}" type="presOf" srcId="{92B842E3-3874-4B7C-9DE3-6237B71DD2F6}" destId="{5EDF5F0E-6090-404C-871E-935165018AEB}" srcOrd="0" destOrd="0" presId="urn:microsoft.com/office/officeart/2005/8/layout/orgChart1"/>
    <dgm:cxn modelId="{50381B2F-AD9E-470A-97ED-2F62FA83F659}" type="presOf" srcId="{8455272C-7F3E-4822-A13D-B814896AF63C}" destId="{28EA42FA-87E4-4A4D-ADAC-659AB0F35AC9}" srcOrd="0" destOrd="0" presId="urn:microsoft.com/office/officeart/2005/8/layout/orgChart1"/>
    <dgm:cxn modelId="{8491DC27-1CF3-4EAC-8160-BE730E6882DD}" srcId="{327BA586-817F-4F18-A8A6-A58C1C762C43}" destId="{92B842E3-3874-4B7C-9DE3-6237B71DD2F6}" srcOrd="1" destOrd="0" parTransId="{E2884E25-1EA6-4E65-AF98-0D98A4D80A07}" sibTransId="{72784DD9-F2AB-4750-B74C-A5BD53BF4E15}"/>
    <dgm:cxn modelId="{657EA80D-F1DD-4789-84DF-06ACE32D1198}" type="presOf" srcId="{8455272C-7F3E-4822-A13D-B814896AF63C}" destId="{6E154610-3B60-4D66-993B-5D035154896F}" srcOrd="1" destOrd="0" presId="urn:microsoft.com/office/officeart/2005/8/layout/orgChart1"/>
    <dgm:cxn modelId="{8124A5D8-F7CE-44FB-9D37-2906366BDC88}" srcId="{327BA586-817F-4F18-A8A6-A58C1C762C43}" destId="{9BF17891-6D16-46E4-B3CF-AC63FFC7749C}" srcOrd="0" destOrd="0" parTransId="{7246EDF9-9255-4C70-9CFD-4DC8BA0426AC}" sibTransId="{300AD7F7-A79E-48DF-83EE-570C2AE3647C}"/>
    <dgm:cxn modelId="{2689B572-99DB-4621-BF0C-26A51E53AC5B}" type="presParOf" srcId="{C416E0D6-60E2-47BF-A5F4-AE4FD13CB3AD}" destId="{9AC9BDBF-5017-4696-AE6D-2B357433E5AE}" srcOrd="0" destOrd="0" presId="urn:microsoft.com/office/officeart/2005/8/layout/orgChart1"/>
    <dgm:cxn modelId="{295898F1-DFB2-413E-B2BB-67D2CA7B2A08}" type="presParOf" srcId="{9AC9BDBF-5017-4696-AE6D-2B357433E5AE}" destId="{1B2CA664-9343-458E-B322-887062A658A2}" srcOrd="0" destOrd="0" presId="urn:microsoft.com/office/officeart/2005/8/layout/orgChart1"/>
    <dgm:cxn modelId="{2A25B99E-6980-4FA2-B1B6-8D8DCFAB873F}" type="presParOf" srcId="{1B2CA664-9343-458E-B322-887062A658A2}" destId="{FED045C1-102E-436C-9F7C-8749B6469165}" srcOrd="0" destOrd="0" presId="urn:microsoft.com/office/officeart/2005/8/layout/orgChart1"/>
    <dgm:cxn modelId="{7F7F291C-7025-418D-B81C-090DE5C2DB02}" type="presParOf" srcId="{1B2CA664-9343-458E-B322-887062A658A2}" destId="{2EF91CF2-3E0A-4689-AF1D-1035C147E2E6}" srcOrd="1" destOrd="0" presId="urn:microsoft.com/office/officeart/2005/8/layout/orgChart1"/>
    <dgm:cxn modelId="{A6DB2CE7-E7CA-4C86-87BE-51DF22E9F645}" type="presParOf" srcId="{9AC9BDBF-5017-4696-AE6D-2B357433E5AE}" destId="{F3F88DB6-6762-4CCC-A38D-F5C8A539F4B4}" srcOrd="1" destOrd="0" presId="urn:microsoft.com/office/officeart/2005/8/layout/orgChart1"/>
    <dgm:cxn modelId="{11D2CB68-729E-4360-90CF-1DA4979F2346}" type="presParOf" srcId="{F3F88DB6-6762-4CCC-A38D-F5C8A539F4B4}" destId="{B91A5498-C2E2-4936-A796-3682D79BB50C}" srcOrd="0" destOrd="0" presId="urn:microsoft.com/office/officeart/2005/8/layout/orgChart1"/>
    <dgm:cxn modelId="{6A4A4347-9ED1-4CBD-9F01-933CFA0124DB}" type="presParOf" srcId="{F3F88DB6-6762-4CCC-A38D-F5C8A539F4B4}" destId="{FC9DB9D6-45BD-4DE0-841C-13068813BE2E}" srcOrd="1" destOrd="0" presId="urn:microsoft.com/office/officeart/2005/8/layout/orgChart1"/>
    <dgm:cxn modelId="{87DB09D8-8541-469E-B460-4F01D6D7A554}" type="presParOf" srcId="{FC9DB9D6-45BD-4DE0-841C-13068813BE2E}" destId="{64FBF7FD-8939-4621-8D5F-81A30D40E3AB}" srcOrd="0" destOrd="0" presId="urn:microsoft.com/office/officeart/2005/8/layout/orgChart1"/>
    <dgm:cxn modelId="{4A2E4A09-9D0F-44F4-AD2B-4729D24B4A25}" type="presParOf" srcId="{64FBF7FD-8939-4621-8D5F-81A30D40E3AB}" destId="{ABAC28D9-F433-47EA-90BE-1AE0A3DD19C2}" srcOrd="0" destOrd="0" presId="urn:microsoft.com/office/officeart/2005/8/layout/orgChart1"/>
    <dgm:cxn modelId="{7923BA2A-3C88-4B85-AA5F-DF6A7B0E4528}" type="presParOf" srcId="{64FBF7FD-8939-4621-8D5F-81A30D40E3AB}" destId="{C0C0A106-0D8C-4AA3-9461-7BF638C4C9B2}" srcOrd="1" destOrd="0" presId="urn:microsoft.com/office/officeart/2005/8/layout/orgChart1"/>
    <dgm:cxn modelId="{3817BB1D-187F-4ED7-B119-7B3713E05D70}" type="presParOf" srcId="{FC9DB9D6-45BD-4DE0-841C-13068813BE2E}" destId="{1651C16C-6773-4C4C-B291-85A40DA2A6F9}" srcOrd="1" destOrd="0" presId="urn:microsoft.com/office/officeart/2005/8/layout/orgChart1"/>
    <dgm:cxn modelId="{4F8E9AD7-48E6-4CDA-9EB4-7FC468F58B98}" type="presParOf" srcId="{FC9DB9D6-45BD-4DE0-841C-13068813BE2E}" destId="{9645A882-3598-49CB-BBFC-BBDC97C94008}" srcOrd="2" destOrd="0" presId="urn:microsoft.com/office/officeart/2005/8/layout/orgChart1"/>
    <dgm:cxn modelId="{9F5DFC6F-5996-4C1C-A927-1B33FA0D8913}" type="presParOf" srcId="{F3F88DB6-6762-4CCC-A38D-F5C8A539F4B4}" destId="{D34338B8-8372-4F03-84F2-8F53A2C241D1}" srcOrd="2" destOrd="0" presId="urn:microsoft.com/office/officeart/2005/8/layout/orgChart1"/>
    <dgm:cxn modelId="{624ED2C6-B541-4E4D-8892-937C8FC2EF74}" type="presParOf" srcId="{F3F88DB6-6762-4CCC-A38D-F5C8A539F4B4}" destId="{4D99ED28-3D8A-448A-A1A1-3182EE640E50}" srcOrd="3" destOrd="0" presId="urn:microsoft.com/office/officeart/2005/8/layout/orgChart1"/>
    <dgm:cxn modelId="{38B4AED4-A31A-4AD4-931A-18A9913FD32A}" type="presParOf" srcId="{4D99ED28-3D8A-448A-A1A1-3182EE640E50}" destId="{593D2758-C5C4-48C5-B23E-57DA41F2CBBB}" srcOrd="0" destOrd="0" presId="urn:microsoft.com/office/officeart/2005/8/layout/orgChart1"/>
    <dgm:cxn modelId="{925FC468-18B5-435F-85D7-A305041DDC9C}" type="presParOf" srcId="{593D2758-C5C4-48C5-B23E-57DA41F2CBBB}" destId="{5EDF5F0E-6090-404C-871E-935165018AEB}" srcOrd="0" destOrd="0" presId="urn:microsoft.com/office/officeart/2005/8/layout/orgChart1"/>
    <dgm:cxn modelId="{9A2C3EF9-52CD-4F31-9ADE-C8852DB03629}" type="presParOf" srcId="{593D2758-C5C4-48C5-B23E-57DA41F2CBBB}" destId="{38B13D6C-6267-41E1-B18B-7FA36BF38AB3}" srcOrd="1" destOrd="0" presId="urn:microsoft.com/office/officeart/2005/8/layout/orgChart1"/>
    <dgm:cxn modelId="{31646488-8BF4-404B-BDDF-46526F6BA91A}" type="presParOf" srcId="{4D99ED28-3D8A-448A-A1A1-3182EE640E50}" destId="{4BA1885B-6F24-4231-B381-ABAB267C059E}" srcOrd="1" destOrd="0" presId="urn:microsoft.com/office/officeart/2005/8/layout/orgChart1"/>
    <dgm:cxn modelId="{694D9F32-FA94-479A-B10B-86FF8DE995DA}" type="presParOf" srcId="{4D99ED28-3D8A-448A-A1A1-3182EE640E50}" destId="{BB422403-3752-4AB1-9533-6B81121FF9AA}" srcOrd="2" destOrd="0" presId="urn:microsoft.com/office/officeart/2005/8/layout/orgChart1"/>
    <dgm:cxn modelId="{DBF9C8C4-D178-46EE-BC9E-312BEA28A301}" type="presParOf" srcId="{F3F88DB6-6762-4CCC-A38D-F5C8A539F4B4}" destId="{C35A1333-1527-4C95-B61D-11EBE6955019}" srcOrd="4" destOrd="0" presId="urn:microsoft.com/office/officeart/2005/8/layout/orgChart1"/>
    <dgm:cxn modelId="{71380EA3-CB41-4C83-94FE-019FFE37E900}" type="presParOf" srcId="{F3F88DB6-6762-4CCC-A38D-F5C8A539F4B4}" destId="{694EFEDC-3F6A-41DA-AA7E-A3A477463A76}" srcOrd="5" destOrd="0" presId="urn:microsoft.com/office/officeart/2005/8/layout/orgChart1"/>
    <dgm:cxn modelId="{EFBFF8FB-7999-45EE-924B-6BAFAAB19852}" type="presParOf" srcId="{694EFEDC-3F6A-41DA-AA7E-A3A477463A76}" destId="{480E27CE-7F99-4C54-9C0A-D2791E58E60A}" srcOrd="0" destOrd="0" presId="urn:microsoft.com/office/officeart/2005/8/layout/orgChart1"/>
    <dgm:cxn modelId="{D5F7879C-EC67-4FE0-93B2-CBF1A5854DFC}" type="presParOf" srcId="{480E27CE-7F99-4C54-9C0A-D2791E58E60A}" destId="{28EA42FA-87E4-4A4D-ADAC-659AB0F35AC9}" srcOrd="0" destOrd="0" presId="urn:microsoft.com/office/officeart/2005/8/layout/orgChart1"/>
    <dgm:cxn modelId="{206C4EAC-1531-4A81-BE72-606BF417B327}" type="presParOf" srcId="{480E27CE-7F99-4C54-9C0A-D2791E58E60A}" destId="{6E154610-3B60-4D66-993B-5D035154896F}" srcOrd="1" destOrd="0" presId="urn:microsoft.com/office/officeart/2005/8/layout/orgChart1"/>
    <dgm:cxn modelId="{287F1C4E-3E63-49FB-B092-5297B559A288}" type="presParOf" srcId="{694EFEDC-3F6A-41DA-AA7E-A3A477463A76}" destId="{050E601A-18DB-4F38-B639-1EC8AF852988}" srcOrd="1" destOrd="0" presId="urn:microsoft.com/office/officeart/2005/8/layout/orgChart1"/>
    <dgm:cxn modelId="{726E3E7B-4417-4254-996C-4B551BEB1EAC}" type="presParOf" srcId="{694EFEDC-3F6A-41DA-AA7E-A3A477463A76}" destId="{2CC8A92D-55AF-4DBB-994A-C521120A71AB}" srcOrd="2" destOrd="0" presId="urn:microsoft.com/office/officeart/2005/8/layout/orgChart1"/>
    <dgm:cxn modelId="{1EF5077A-CB28-4927-93BD-DF8C28FC45BF}" type="presParOf" srcId="{9AC9BDBF-5017-4696-AE6D-2B357433E5AE}" destId="{4010952A-409C-42BE-9D66-E1806B1D97EC}"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6B0585-CF00-4C5E-8C84-CD2A706343B4}">
      <dsp:nvSpPr>
        <dsp:cNvPr id="0" name=""/>
        <dsp:cNvSpPr/>
      </dsp:nvSpPr>
      <dsp:spPr>
        <a:xfrm>
          <a:off x="4376200" y="932283"/>
          <a:ext cx="2921006" cy="1378294"/>
        </a:xfrm>
        <a:custGeom>
          <a:avLst/>
          <a:gdLst/>
          <a:ahLst/>
          <a:cxnLst/>
          <a:rect l="0" t="0" r="0" b="0"/>
          <a:pathLst>
            <a:path>
              <a:moveTo>
                <a:pt x="0" y="0"/>
              </a:moveTo>
              <a:lnTo>
                <a:pt x="0" y="1104699"/>
              </a:lnTo>
              <a:lnTo>
                <a:pt x="2921006" y="1104699"/>
              </a:lnTo>
              <a:lnTo>
                <a:pt x="2921006" y="1378294"/>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3E87E93D-C01E-4AAC-A681-A25CC326E79F}">
      <dsp:nvSpPr>
        <dsp:cNvPr id="0" name=""/>
        <dsp:cNvSpPr/>
      </dsp:nvSpPr>
      <dsp:spPr>
        <a:xfrm>
          <a:off x="4318963" y="932283"/>
          <a:ext cx="91440" cy="1472150"/>
        </a:xfrm>
        <a:custGeom>
          <a:avLst/>
          <a:gdLst/>
          <a:ahLst/>
          <a:cxnLst/>
          <a:rect l="0" t="0" r="0" b="0"/>
          <a:pathLst>
            <a:path>
              <a:moveTo>
                <a:pt x="57237" y="0"/>
              </a:moveTo>
              <a:lnTo>
                <a:pt x="57237" y="1198555"/>
              </a:lnTo>
              <a:lnTo>
                <a:pt x="45720" y="1198555"/>
              </a:lnTo>
              <a:lnTo>
                <a:pt x="45720" y="1472150"/>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CD6BA6B9-01F7-492D-9908-949AC8BFF0DC}">
      <dsp:nvSpPr>
        <dsp:cNvPr id="0" name=""/>
        <dsp:cNvSpPr/>
      </dsp:nvSpPr>
      <dsp:spPr>
        <a:xfrm>
          <a:off x="1300521" y="932283"/>
          <a:ext cx="3075679" cy="946769"/>
        </a:xfrm>
        <a:custGeom>
          <a:avLst/>
          <a:gdLst/>
          <a:ahLst/>
          <a:cxnLst/>
          <a:rect l="0" t="0" r="0" b="0"/>
          <a:pathLst>
            <a:path>
              <a:moveTo>
                <a:pt x="3075679" y="0"/>
              </a:moveTo>
              <a:lnTo>
                <a:pt x="3075679" y="673174"/>
              </a:lnTo>
              <a:lnTo>
                <a:pt x="0" y="673174"/>
              </a:lnTo>
              <a:lnTo>
                <a:pt x="0" y="946769"/>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8F1BA238-A122-4DBC-A446-41B2F88D0519}">
      <dsp:nvSpPr>
        <dsp:cNvPr id="0" name=""/>
        <dsp:cNvSpPr/>
      </dsp:nvSpPr>
      <dsp:spPr>
        <a:xfrm>
          <a:off x="3073366" y="7348"/>
          <a:ext cx="2605668" cy="924934"/>
        </a:xfrm>
        <a:prstGeom prst="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r-FR" sz="2400" kern="1200" dirty="0" smtClean="0"/>
            <a:t>Critères de l’eau potable</a:t>
          </a:r>
          <a:endParaRPr lang="fr-FR" sz="2400" kern="1200" dirty="0"/>
        </a:p>
      </dsp:txBody>
      <dsp:txXfrm>
        <a:off x="3073366" y="7348"/>
        <a:ext cx="2605668" cy="924934"/>
      </dsp:txXfrm>
    </dsp:sp>
    <dsp:sp modelId="{4C5AA755-4E6C-490D-A9C4-1C7540847B3D}">
      <dsp:nvSpPr>
        <dsp:cNvPr id="0" name=""/>
        <dsp:cNvSpPr/>
      </dsp:nvSpPr>
      <dsp:spPr>
        <a:xfrm>
          <a:off x="57839" y="1879052"/>
          <a:ext cx="2485364" cy="891399"/>
        </a:xfrm>
        <a:prstGeom prst="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r-FR" sz="2400" kern="1200" dirty="0" smtClean="0"/>
            <a:t>La qualité microbiologique</a:t>
          </a:r>
          <a:endParaRPr lang="fr-FR" sz="2400" kern="1200" dirty="0"/>
        </a:p>
      </dsp:txBody>
      <dsp:txXfrm>
        <a:off x="57839" y="1879052"/>
        <a:ext cx="2485364" cy="891399"/>
      </dsp:txXfrm>
    </dsp:sp>
    <dsp:sp modelId="{02AACFD6-2A35-4D0F-8E94-980EB95C1C57}">
      <dsp:nvSpPr>
        <dsp:cNvPr id="0" name=""/>
        <dsp:cNvSpPr/>
      </dsp:nvSpPr>
      <dsp:spPr>
        <a:xfrm>
          <a:off x="3037395" y="2404433"/>
          <a:ext cx="2654577" cy="532272"/>
        </a:xfrm>
        <a:prstGeom prst="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r-FR" sz="2400" kern="1200" dirty="0" smtClean="0"/>
            <a:t>Les qualité physique </a:t>
          </a:r>
          <a:endParaRPr lang="fr-FR" sz="2400" kern="1200" dirty="0"/>
        </a:p>
      </dsp:txBody>
      <dsp:txXfrm>
        <a:off x="3037395" y="2404433"/>
        <a:ext cx="2654577" cy="532272"/>
      </dsp:txXfrm>
    </dsp:sp>
    <dsp:sp modelId="{8C00E175-60AA-48E2-A983-2A29AE14DD0A}">
      <dsp:nvSpPr>
        <dsp:cNvPr id="0" name=""/>
        <dsp:cNvSpPr/>
      </dsp:nvSpPr>
      <dsp:spPr>
        <a:xfrm>
          <a:off x="6162477" y="2310577"/>
          <a:ext cx="2269459" cy="431602"/>
        </a:xfrm>
        <a:prstGeom prst="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r-FR" sz="2400" kern="1200" dirty="0" smtClean="0"/>
            <a:t> La qualité chimique</a:t>
          </a:r>
          <a:endParaRPr lang="fr-FR" sz="2400" kern="1200" dirty="0"/>
        </a:p>
      </dsp:txBody>
      <dsp:txXfrm>
        <a:off x="6162477" y="2310577"/>
        <a:ext cx="2269459" cy="4316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5A1333-1527-4C95-B61D-11EBE6955019}">
      <dsp:nvSpPr>
        <dsp:cNvPr id="0" name=""/>
        <dsp:cNvSpPr/>
      </dsp:nvSpPr>
      <dsp:spPr>
        <a:xfrm>
          <a:off x="4252119" y="678863"/>
          <a:ext cx="3329165" cy="449832"/>
        </a:xfrm>
        <a:custGeom>
          <a:avLst/>
          <a:gdLst/>
          <a:ahLst/>
          <a:cxnLst/>
          <a:rect l="0" t="0" r="0" b="0"/>
          <a:pathLst>
            <a:path>
              <a:moveTo>
                <a:pt x="0" y="0"/>
              </a:moveTo>
              <a:lnTo>
                <a:pt x="3329165" y="0"/>
              </a:lnTo>
              <a:lnTo>
                <a:pt x="3329165" y="449832"/>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D34338B8-8372-4F03-84F2-8F53A2C241D1}">
      <dsp:nvSpPr>
        <dsp:cNvPr id="0" name=""/>
        <dsp:cNvSpPr/>
      </dsp:nvSpPr>
      <dsp:spPr>
        <a:xfrm>
          <a:off x="4108964" y="678863"/>
          <a:ext cx="143154" cy="313434"/>
        </a:xfrm>
        <a:custGeom>
          <a:avLst/>
          <a:gdLst/>
          <a:ahLst/>
          <a:cxnLst/>
          <a:rect l="0" t="0" r="0" b="0"/>
          <a:pathLst>
            <a:path>
              <a:moveTo>
                <a:pt x="143154" y="0"/>
              </a:moveTo>
              <a:lnTo>
                <a:pt x="0" y="0"/>
              </a:lnTo>
              <a:lnTo>
                <a:pt x="0" y="313434"/>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B91A5498-C2E2-4936-A796-3682D79BB50C}">
      <dsp:nvSpPr>
        <dsp:cNvPr id="0" name=""/>
        <dsp:cNvSpPr/>
      </dsp:nvSpPr>
      <dsp:spPr>
        <a:xfrm>
          <a:off x="927108" y="678863"/>
          <a:ext cx="3325010" cy="449832"/>
        </a:xfrm>
        <a:custGeom>
          <a:avLst/>
          <a:gdLst/>
          <a:ahLst/>
          <a:cxnLst/>
          <a:rect l="0" t="0" r="0" b="0"/>
          <a:pathLst>
            <a:path>
              <a:moveTo>
                <a:pt x="3325010" y="0"/>
              </a:moveTo>
              <a:lnTo>
                <a:pt x="0" y="0"/>
              </a:lnTo>
              <a:lnTo>
                <a:pt x="0" y="449832"/>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FED045C1-102E-436C-9F7C-8749B6469165}">
      <dsp:nvSpPr>
        <dsp:cNvPr id="0" name=""/>
        <dsp:cNvSpPr/>
      </dsp:nvSpPr>
      <dsp:spPr>
        <a:xfrm>
          <a:off x="2169675" y="0"/>
          <a:ext cx="4164887" cy="678863"/>
        </a:xfrm>
        <a:prstGeom prst="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r-FR" sz="2400" kern="1200" dirty="0" smtClean="0"/>
            <a:t>Les substances </a:t>
          </a:r>
          <a:endParaRPr lang="fr-FR" sz="2400" kern="1200" dirty="0"/>
        </a:p>
      </dsp:txBody>
      <dsp:txXfrm>
        <a:off x="2169675" y="0"/>
        <a:ext cx="4164887" cy="678863"/>
      </dsp:txXfrm>
    </dsp:sp>
    <dsp:sp modelId="{ABAC28D9-F433-47EA-90BE-1AE0A3DD19C2}">
      <dsp:nvSpPr>
        <dsp:cNvPr id="0" name=""/>
        <dsp:cNvSpPr/>
      </dsp:nvSpPr>
      <dsp:spPr>
        <a:xfrm>
          <a:off x="54920" y="1128695"/>
          <a:ext cx="1744375" cy="825283"/>
        </a:xfrm>
        <a:prstGeom prst="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r-FR" sz="2000" kern="1200" dirty="0" smtClean="0"/>
            <a:t>Les substances indésirable </a:t>
          </a:r>
          <a:endParaRPr lang="fr-FR" sz="2000" kern="1200" dirty="0"/>
        </a:p>
      </dsp:txBody>
      <dsp:txXfrm>
        <a:off x="54920" y="1128695"/>
        <a:ext cx="1744375" cy="825283"/>
      </dsp:txXfrm>
    </dsp:sp>
    <dsp:sp modelId="{5EDF5F0E-6090-404C-871E-935165018AEB}">
      <dsp:nvSpPr>
        <dsp:cNvPr id="0" name=""/>
        <dsp:cNvSpPr/>
      </dsp:nvSpPr>
      <dsp:spPr>
        <a:xfrm>
          <a:off x="2851008" y="992298"/>
          <a:ext cx="2515911" cy="1129508"/>
        </a:xfrm>
        <a:prstGeom prst="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r-FR" sz="2000" kern="1200" dirty="0" smtClean="0"/>
            <a:t>Les eaux adoucies ou déminéraliser  </a:t>
          </a:r>
          <a:endParaRPr lang="fr-FR" sz="2000" kern="1200" dirty="0"/>
        </a:p>
      </dsp:txBody>
      <dsp:txXfrm>
        <a:off x="2851008" y="992298"/>
        <a:ext cx="2515911" cy="1129508"/>
      </dsp:txXfrm>
    </dsp:sp>
    <dsp:sp modelId="{28EA42FA-87E4-4A4D-ADAC-659AB0F35AC9}">
      <dsp:nvSpPr>
        <dsp:cNvPr id="0" name=""/>
        <dsp:cNvSpPr/>
      </dsp:nvSpPr>
      <dsp:spPr>
        <a:xfrm>
          <a:off x="6658331" y="1128695"/>
          <a:ext cx="1845906" cy="899841"/>
        </a:xfrm>
        <a:prstGeom prst="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r-FR" sz="2000" kern="1200" dirty="0" smtClean="0"/>
            <a:t>Les substances aux effets toxique </a:t>
          </a:r>
          <a:endParaRPr lang="fr-FR" sz="2000" kern="1200" dirty="0"/>
        </a:p>
      </dsp:txBody>
      <dsp:txXfrm>
        <a:off x="6658331" y="1128695"/>
        <a:ext cx="1845906" cy="89984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50E11C-D656-4457-8754-BD37875200C7}" type="datetimeFigureOut">
              <a:rPr lang="fr-FR" smtClean="0"/>
              <a:pPr/>
              <a:t>17/05/2013</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F86CBB-C6E5-4F20-8830-44A742A2C141}" type="slidenum">
              <a:rPr lang="fr-FR" smtClean="0"/>
              <a:pPr/>
              <a:t>‹N°›</a:t>
            </a:fld>
            <a:endParaRPr lang="fr-FR" dirty="0"/>
          </a:p>
        </p:txBody>
      </p:sp>
    </p:spTree>
    <p:extLst>
      <p:ext uri="{BB962C8B-B14F-4D97-AF65-F5344CB8AC3E}">
        <p14:creationId xmlns:p14="http://schemas.microsoft.com/office/powerpoint/2010/main" val="133951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6F86CBB-C6E5-4F20-8830-44A742A2C141}" type="slidenum">
              <a:rPr lang="fr-FR" smtClean="0"/>
              <a:pPr/>
              <a:t>4</a:t>
            </a:fld>
            <a:endParaRPr lang="fr-FR" dirty="0"/>
          </a:p>
        </p:txBody>
      </p:sp>
    </p:spTree>
    <p:extLst>
      <p:ext uri="{BB962C8B-B14F-4D97-AF65-F5344CB8AC3E}">
        <p14:creationId xmlns:p14="http://schemas.microsoft.com/office/powerpoint/2010/main" val="2349777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6F86CBB-C6E5-4F20-8830-44A742A2C141}" type="slidenum">
              <a:rPr lang="fr-FR" smtClean="0"/>
              <a:pPr/>
              <a:t>5</a:t>
            </a:fld>
            <a:endParaRPr lang="fr-FR" dirty="0"/>
          </a:p>
        </p:txBody>
      </p:sp>
    </p:spTree>
    <p:extLst>
      <p:ext uri="{BB962C8B-B14F-4D97-AF65-F5344CB8AC3E}">
        <p14:creationId xmlns:p14="http://schemas.microsoft.com/office/powerpoint/2010/main" val="193169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ous-titr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p:txBody>
          <a:bodyPr/>
          <a:lstStyle/>
          <a:p>
            <a:fld id="{51247E05-1899-40A4-B4D7-716E49ACD8AB}" type="datetime1">
              <a:rPr lang="fr-FR" smtClean="0"/>
              <a:pPr/>
              <a:t>17/05/2013</a:t>
            </a:fld>
            <a:endParaRPr lang="fr-BE" dirty="0"/>
          </a:p>
        </p:txBody>
      </p:sp>
      <p:sp>
        <p:nvSpPr>
          <p:cNvPr id="17" name="Espace réservé du pied de page 16"/>
          <p:cNvSpPr>
            <a:spLocks noGrp="1"/>
          </p:cNvSpPr>
          <p:nvPr>
            <p:ph type="ftr" sz="quarter" idx="11"/>
          </p:nvPr>
        </p:nvSpPr>
        <p:spPr/>
        <p:txBody>
          <a:bodyPr/>
          <a:lstStyle/>
          <a:p>
            <a:endParaRPr lang="fr-BE" dirty="0"/>
          </a:p>
        </p:txBody>
      </p:sp>
      <p:sp>
        <p:nvSpPr>
          <p:cNvPr id="7" name="Connecteur droit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Ellipse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Ellipse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Espace réservé du numéro de diapositive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F4668DC-857F-487D-BFFA-8C0CA5037977}" type="slidenum">
              <a:rPr lang="fr-BE" smtClean="0"/>
              <a:pPr/>
              <a:t>‹N°›</a:t>
            </a:fld>
            <a:endParaRPr lang="fr-BE" dirty="0"/>
          </a:p>
        </p:txBody>
      </p:sp>
      <p:sp>
        <p:nvSpPr>
          <p:cNvPr id="8" name="Titr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55512391-B409-4E47-BBB1-A5C1B5E12E27}" type="datetime1">
              <a:rPr lang="fr-FR" smtClean="0"/>
              <a:pPr/>
              <a:t>17/05/2013</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Connecteur droit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Ellipse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Ellipse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Espace réservé du numéro de diapositive 5"/>
          <p:cNvSpPr>
            <a:spLocks noGrp="1"/>
          </p:cNvSpPr>
          <p:nvPr>
            <p:ph type="sldNum" sz="quarter" idx="12"/>
          </p:nvPr>
        </p:nvSpPr>
        <p:spPr>
          <a:xfrm>
            <a:off x="6915912" y="3009901"/>
            <a:ext cx="457200" cy="441325"/>
          </a:xfrm>
        </p:spPr>
        <p:txBody>
          <a:bodyPr/>
          <a:lstStyle/>
          <a:p>
            <a:fld id="{CF4668DC-857F-487D-BFFA-8C0CA5037977}" type="slidenum">
              <a:rPr lang="fr-BE" smtClean="0"/>
              <a:pPr/>
              <a:t>‹N°›</a:t>
            </a:fld>
            <a:endParaRPr lang="fr-BE" dirty="0"/>
          </a:p>
        </p:txBody>
      </p:sp>
      <p:sp>
        <p:nvSpPr>
          <p:cNvPr id="3" name="Espace réservé du texte vertical 2"/>
          <p:cNvSpPr>
            <a:spLocks noGrp="1"/>
          </p:cNvSpPr>
          <p:nvPr>
            <p:ph type="body" orient="vert" idx="1"/>
          </p:nvPr>
        </p:nvSpPr>
        <p:spPr>
          <a:xfrm>
            <a:off x="304800" y="304800"/>
            <a:ext cx="6553200" cy="5821366"/>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23A265B0-6FC1-42A7-968A-FD80F6C2C117}" type="datetime1">
              <a:rPr lang="fr-FR" smtClean="0"/>
              <a:pPr/>
              <a:t>17/05/2013</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2" name="Titre vertical 1"/>
          <p:cNvSpPr>
            <a:spLocks noGrp="1"/>
          </p:cNvSpPr>
          <p:nvPr>
            <p:ph type="title" orient="vert"/>
          </p:nvPr>
        </p:nvSpPr>
        <p:spPr>
          <a:xfrm>
            <a:off x="7391400" y="304801"/>
            <a:ext cx="1447800" cy="5851525"/>
          </a:xfrm>
        </p:spPr>
        <p:txBody>
          <a:bodyPr vert="eaVert"/>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3">
                    <a:shade val="75000"/>
                  </a:schemeClr>
                </a:solidFill>
              </a:defRPr>
            </a:lvl1pPr>
          </a:lstStyle>
          <a:p>
            <a:r>
              <a:rPr kumimoji="0" lang="fr-FR" smtClean="0"/>
              <a:t>Cliquez pour modifier le style du titre</a:t>
            </a:r>
            <a:endParaRPr kumimoji="0" lang="en-US"/>
          </a:p>
        </p:txBody>
      </p:sp>
      <p:sp>
        <p:nvSpPr>
          <p:cNvPr id="4" name="Espace réservé de la date 3"/>
          <p:cNvSpPr>
            <a:spLocks noGrp="1"/>
          </p:cNvSpPr>
          <p:nvPr>
            <p:ph type="dt" sz="half" idx="10"/>
          </p:nvPr>
        </p:nvSpPr>
        <p:spPr/>
        <p:txBody>
          <a:bodyPr/>
          <a:lstStyle/>
          <a:p>
            <a:fld id="{2B2D83A9-CBE6-42EC-855F-80DAD4FCCD80}" type="datetime1">
              <a:rPr lang="fr-FR" smtClean="0"/>
              <a:pPr/>
              <a:t>17/05/2013</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a:xfrm>
            <a:off x="4361688" y="1026372"/>
            <a:ext cx="457200" cy="441325"/>
          </a:xfrm>
        </p:spPr>
        <p:txBody>
          <a:bodyPr/>
          <a:lstStyle/>
          <a:p>
            <a:fld id="{CF4668DC-857F-487D-BFFA-8C0CA5037977}" type="slidenum">
              <a:rPr lang="fr-BE" smtClean="0"/>
              <a:pPr/>
              <a:t>‹N°›</a:t>
            </a:fld>
            <a:endParaRPr lang="fr-BE" dirty="0"/>
          </a:p>
        </p:txBody>
      </p:sp>
      <p:sp>
        <p:nvSpPr>
          <p:cNvPr id="8" name="Espace réservé du contenu 7"/>
          <p:cNvSpPr>
            <a:spLocks noGrp="1"/>
          </p:cNvSpPr>
          <p:nvPr>
            <p:ph sz="quarter" idx="1"/>
          </p:nvPr>
        </p:nvSpPr>
        <p:spPr>
          <a:xfrm>
            <a:off x="301752" y="1527048"/>
            <a:ext cx="850392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Espace réservé du texte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ce réservé du pied de page 4"/>
          <p:cNvSpPr>
            <a:spLocks noGrp="1"/>
          </p:cNvSpPr>
          <p:nvPr>
            <p:ph type="ftr" sz="quarter" idx="11"/>
          </p:nvPr>
        </p:nvSpPr>
        <p:spPr/>
        <p:txBody>
          <a:bodyPr/>
          <a:lstStyle/>
          <a:p>
            <a:endParaRPr lang="fr-BE" dirty="0"/>
          </a:p>
        </p:txBody>
      </p:sp>
      <p:sp>
        <p:nvSpPr>
          <p:cNvPr id="4" name="Espace réservé de la date 3"/>
          <p:cNvSpPr>
            <a:spLocks noGrp="1"/>
          </p:cNvSpPr>
          <p:nvPr>
            <p:ph type="dt" sz="half" idx="10"/>
          </p:nvPr>
        </p:nvSpPr>
        <p:spPr/>
        <p:txBody>
          <a:bodyPr/>
          <a:lstStyle/>
          <a:p>
            <a:fld id="{755D16A0-43D6-43A1-9173-AF240A150D89}" type="datetime1">
              <a:rPr lang="fr-FR" smtClean="0"/>
              <a:pPr/>
              <a:t>17/05/2013</a:t>
            </a:fld>
            <a:endParaRPr lang="fr-BE" dirty="0"/>
          </a:p>
        </p:txBody>
      </p:sp>
      <p:sp>
        <p:nvSpPr>
          <p:cNvPr id="8" name="Connecteur droit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Ellipse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Ellipse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Espace réservé du numéro de diapositive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F4668DC-857F-487D-BFFA-8C0CA5037977}" type="slidenum">
              <a:rPr lang="fr-BE" smtClean="0"/>
              <a:pPr/>
              <a:t>‹N°›</a:t>
            </a:fld>
            <a:endParaRPr lang="fr-BE" dirty="0"/>
          </a:p>
        </p:txBody>
      </p:sp>
      <p:sp>
        <p:nvSpPr>
          <p:cNvPr id="2" name="Titr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301752" y="228600"/>
            <a:ext cx="8534400" cy="758952"/>
          </a:xfrm>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a:xfrm>
            <a:off x="5791200" y="6409944"/>
            <a:ext cx="3044952" cy="365760"/>
          </a:xfrm>
        </p:spPr>
        <p:txBody>
          <a:bodyPr/>
          <a:lstStyle/>
          <a:p>
            <a:fld id="{A0BC17F0-EB79-4975-8F4C-14CBBE7058B6}" type="datetime1">
              <a:rPr lang="fr-FR" smtClean="0"/>
              <a:pPr/>
              <a:t>17/05/2013</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
        <p:nvSpPr>
          <p:cNvPr id="8" name="Connecteur droit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Espace réservé du contenu 9"/>
          <p:cNvSpPr>
            <a:spLocks noGrp="1"/>
          </p:cNvSpPr>
          <p:nvPr>
            <p:ph sz="half" idx="1"/>
          </p:nvPr>
        </p:nvSpPr>
        <p:spPr>
          <a:xfrm>
            <a:off x="301752" y="1371600"/>
            <a:ext cx="4038600" cy="4681728"/>
          </a:xfrm>
        </p:spPr>
        <p:txBody>
          <a:bodyPr/>
          <a:lstStyle>
            <a:lvl1pPr>
              <a:defRPr sz="2500"/>
            </a:lvl1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2" name="Espace réservé du contenu 11"/>
          <p:cNvSpPr>
            <a:spLocks noGrp="1"/>
          </p:cNvSpPr>
          <p:nvPr>
            <p:ph sz="half" idx="2"/>
          </p:nvPr>
        </p:nvSpPr>
        <p:spPr>
          <a:xfrm>
            <a:off x="4800600" y="1371600"/>
            <a:ext cx="4038600" cy="4681728"/>
          </a:xfrm>
        </p:spPr>
        <p:txBody>
          <a:bodyPr/>
          <a:lstStyle>
            <a:lvl1pPr>
              <a:defRPr sz="2500"/>
            </a:lvl1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1">
        <a:schemeClr val="bg2"/>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Espace réservé du texte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7" name="Espace réservé de la date 6"/>
          <p:cNvSpPr>
            <a:spLocks noGrp="1"/>
          </p:cNvSpPr>
          <p:nvPr>
            <p:ph type="dt" sz="half" idx="10"/>
          </p:nvPr>
        </p:nvSpPr>
        <p:spPr/>
        <p:txBody>
          <a:bodyPr/>
          <a:lstStyle/>
          <a:p>
            <a:fld id="{D0F078E9-56BD-448D-97E0-A96EDED6057B}" type="datetime1">
              <a:rPr lang="fr-FR" smtClean="0"/>
              <a:pPr/>
              <a:t>17/05/2013</a:t>
            </a:fld>
            <a:endParaRPr lang="fr-BE" dirty="0"/>
          </a:p>
        </p:txBody>
      </p:sp>
      <p:sp>
        <p:nvSpPr>
          <p:cNvPr id="8" name="Espace réservé du pied de page 7"/>
          <p:cNvSpPr>
            <a:spLocks noGrp="1"/>
          </p:cNvSpPr>
          <p:nvPr>
            <p:ph type="ftr" sz="quarter" idx="11"/>
          </p:nvPr>
        </p:nvSpPr>
        <p:spPr>
          <a:xfrm>
            <a:off x="304800" y="6409944"/>
            <a:ext cx="3581400" cy="365760"/>
          </a:xfrm>
        </p:spPr>
        <p:txBody>
          <a:bodyPr/>
          <a:lstStyle/>
          <a:p>
            <a:endParaRPr lang="fr-BE" dirty="0"/>
          </a:p>
        </p:txBody>
      </p:sp>
      <p:sp>
        <p:nvSpPr>
          <p:cNvPr id="15" name="Connecteur droit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Espace réservé du contenu 23"/>
          <p:cNvSpPr>
            <a:spLocks noGrp="1"/>
          </p:cNvSpPr>
          <p:nvPr>
            <p:ph sz="quarter" idx="2"/>
          </p:nvPr>
        </p:nvSpPr>
        <p:spPr>
          <a:xfrm>
            <a:off x="301752" y="2471383"/>
            <a:ext cx="4041648" cy="3818404"/>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6" name="Espace réservé du contenu 25"/>
          <p:cNvSpPr>
            <a:spLocks noGrp="1"/>
          </p:cNvSpPr>
          <p:nvPr>
            <p:ph sz="quarter" idx="4"/>
          </p:nvPr>
        </p:nvSpPr>
        <p:spPr>
          <a:xfrm>
            <a:off x="4800600" y="2471383"/>
            <a:ext cx="4038600" cy="382219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llipse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Ellipse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Espace réservé du numéro de diapositive 8"/>
          <p:cNvSpPr>
            <a:spLocks noGrp="1"/>
          </p:cNvSpPr>
          <p:nvPr>
            <p:ph type="sldNum" sz="quarter" idx="12"/>
          </p:nvPr>
        </p:nvSpPr>
        <p:spPr>
          <a:xfrm>
            <a:off x="4343400" y="1042416"/>
            <a:ext cx="457200" cy="441325"/>
          </a:xfrm>
        </p:spPr>
        <p:txBody>
          <a:bodyPr/>
          <a:lstStyle>
            <a:lvl1pPr algn="ctr">
              <a:defRPr/>
            </a:lvl1pPr>
          </a:lstStyle>
          <a:p>
            <a:fld id="{CF4668DC-857F-487D-BFFA-8C0CA5037977}" type="slidenum">
              <a:rPr lang="fr-BE" smtClean="0"/>
              <a:pPr/>
              <a:t>‹N°›</a:t>
            </a:fld>
            <a:endParaRPr lang="fr-BE" dirty="0"/>
          </a:p>
        </p:txBody>
      </p:sp>
      <p:sp>
        <p:nvSpPr>
          <p:cNvPr id="23" name="Titre 22"/>
          <p:cNvSpPr>
            <a:spLocks noGrp="1"/>
          </p:cNvSpPr>
          <p:nvPr>
            <p:ph type="title"/>
          </p:nvPr>
        </p:nvSpPr>
        <p:spPr/>
        <p:txBody>
          <a:bodyPr rtlCol="0" anchor="b" anchorCtr="0"/>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4EA44B6A-9B66-47A3-8CE3-1C870C70CF16}" type="datetime1">
              <a:rPr lang="fr-FR" smtClean="0"/>
              <a:pPr/>
              <a:t>17/05/2013</a:t>
            </a:fld>
            <a:endParaRPr lang="fr-BE" dirty="0"/>
          </a:p>
        </p:txBody>
      </p:sp>
      <p:sp>
        <p:nvSpPr>
          <p:cNvPr id="4" name="Espace réservé du pied de page 3"/>
          <p:cNvSpPr>
            <a:spLocks noGrp="1"/>
          </p:cNvSpPr>
          <p:nvPr>
            <p:ph type="ftr" sz="quarter" idx="11"/>
          </p:nvPr>
        </p:nvSpPr>
        <p:spPr/>
        <p:txBody>
          <a:bodyPr/>
          <a:lstStyle/>
          <a:p>
            <a:endParaRPr lang="fr-BE" dirty="0"/>
          </a:p>
        </p:txBody>
      </p:sp>
      <p:sp>
        <p:nvSpPr>
          <p:cNvPr id="5" name="Espace réservé du numéro de diapositive 4"/>
          <p:cNvSpPr>
            <a:spLocks noGrp="1"/>
          </p:cNvSpPr>
          <p:nvPr>
            <p:ph type="sldNum" sz="quarter" idx="12"/>
          </p:nvPr>
        </p:nvSpPr>
        <p:spPr>
          <a:xfrm>
            <a:off x="4343400" y="1036020"/>
            <a:ext cx="457200" cy="441325"/>
          </a:xfrm>
        </p:spPr>
        <p:txBody>
          <a:bodyPr/>
          <a:lstStyle/>
          <a:p>
            <a:fld id="{CF4668DC-857F-487D-BFFA-8C0CA5037977}" type="slidenum">
              <a:rPr lang="fr-BE" smtClean="0"/>
              <a:pPr/>
              <a:t>‹N°›</a:t>
            </a:fld>
            <a:endParaRPr lang="fr-B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Espace réservé de la date 1"/>
          <p:cNvSpPr>
            <a:spLocks noGrp="1"/>
          </p:cNvSpPr>
          <p:nvPr>
            <p:ph type="dt" sz="half" idx="10"/>
          </p:nvPr>
        </p:nvSpPr>
        <p:spPr/>
        <p:txBody>
          <a:bodyPr/>
          <a:lstStyle/>
          <a:p>
            <a:fld id="{A0BEF97E-F0A3-49C4-B998-6A5240B45A98}" type="datetime1">
              <a:rPr lang="fr-FR" smtClean="0"/>
              <a:pPr/>
              <a:t>17/05/2013</a:t>
            </a:fld>
            <a:endParaRPr lang="fr-BE" dirty="0"/>
          </a:p>
        </p:txBody>
      </p:sp>
      <p:sp>
        <p:nvSpPr>
          <p:cNvPr id="3" name="Espace réservé du pied de page 2"/>
          <p:cNvSpPr>
            <a:spLocks noGrp="1"/>
          </p:cNvSpPr>
          <p:nvPr>
            <p:ph type="ftr" sz="quarter" idx="11"/>
          </p:nvPr>
        </p:nvSpPr>
        <p:spPr/>
        <p:txBody>
          <a:bodyPr/>
          <a:lstStyle/>
          <a:p>
            <a:endParaRPr lang="fr-BE" dirty="0"/>
          </a:p>
        </p:txBody>
      </p:sp>
      <p:sp>
        <p:nvSpPr>
          <p:cNvPr id="4" name="Espace réservé du numéro de diapositive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F4668DC-857F-487D-BFFA-8C0CA5037977}" type="slidenum">
              <a:rPr lang="fr-BE" smtClean="0"/>
              <a:pPr/>
              <a:t>‹N°›</a:t>
            </a:fld>
            <a:endParaRPr lang="fr-B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r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Connecteur droit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Espace réservé du contenu 19"/>
          <p:cNvSpPr>
            <a:spLocks noGrp="1"/>
          </p:cNvSpPr>
          <p:nvPr>
            <p:ph sz="quarter" idx="1"/>
          </p:nvPr>
        </p:nvSpPr>
        <p:spPr>
          <a:xfrm>
            <a:off x="3124200" y="685800"/>
            <a:ext cx="5638800" cy="5410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0" name="Ellipse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Ellipse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Espace réservé du numéro de diapositive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F4668DC-857F-487D-BFFA-8C0CA5037977}" type="slidenum">
              <a:rPr lang="fr-BE" smtClean="0"/>
              <a:pPr/>
              <a:t>‹N°›</a:t>
            </a:fld>
            <a:endParaRPr lang="fr-BE"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ce réservé de la date 4"/>
          <p:cNvSpPr>
            <a:spLocks noGrp="1"/>
          </p:cNvSpPr>
          <p:nvPr>
            <p:ph type="dt" sz="half" idx="10"/>
          </p:nvPr>
        </p:nvSpPr>
        <p:spPr/>
        <p:txBody>
          <a:bodyPr/>
          <a:lstStyle/>
          <a:p>
            <a:fld id="{18D7D6CF-5761-4B3D-BAF7-6B48B9634C8F}" type="datetime1">
              <a:rPr lang="fr-FR" smtClean="0"/>
              <a:pPr/>
              <a:t>17/05/2013</a:t>
            </a:fld>
            <a:endParaRPr lang="fr-BE" dirty="0"/>
          </a:p>
        </p:txBody>
      </p:sp>
      <p:sp>
        <p:nvSpPr>
          <p:cNvPr id="6" name="Espace réservé du pied de page 5"/>
          <p:cNvSpPr>
            <a:spLocks noGrp="1"/>
          </p:cNvSpPr>
          <p:nvPr>
            <p:ph type="ftr" sz="quarter" idx="11"/>
          </p:nvPr>
        </p:nvSpPr>
        <p:spPr>
          <a:xfrm>
            <a:off x="301752" y="6410848"/>
            <a:ext cx="3383280" cy="365760"/>
          </a:xfrm>
        </p:spPr>
        <p:txBody>
          <a:bodyPr/>
          <a:lstStyle/>
          <a:p>
            <a:endParaRPr lang="fr-BE"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1" name="Connecteur droit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Ellipse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Ellipse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Espace réservé du numéro de diapositive 6"/>
          <p:cNvSpPr>
            <a:spLocks noGrp="1"/>
          </p:cNvSpPr>
          <p:nvPr>
            <p:ph type="sldNum" sz="quarter" idx="12"/>
          </p:nvPr>
        </p:nvSpPr>
        <p:spPr>
          <a:xfrm>
            <a:off x="1371600" y="312738"/>
            <a:ext cx="457200" cy="441325"/>
          </a:xfrm>
        </p:spPr>
        <p:txBody>
          <a:bodyPr/>
          <a:lstStyle/>
          <a:p>
            <a:fld id="{CF4668DC-857F-487D-BFFA-8C0CA5037977}" type="slidenum">
              <a:rPr lang="fr-BE" smtClean="0"/>
              <a:pPr/>
              <a:t>‹N°›</a:t>
            </a:fld>
            <a:endParaRPr lang="fr-BE" dirty="0"/>
          </a:p>
        </p:txBody>
      </p:sp>
      <p:sp>
        <p:nvSpPr>
          <p:cNvPr id="2" name="Titr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3000375" y="609600"/>
            <a:ext cx="5867400" cy="4267200"/>
          </a:xfrm>
        </p:spPr>
        <p:txBody>
          <a:bodyPr/>
          <a:lstStyle>
            <a:lvl1pPr marL="0" indent="0">
              <a:buNone/>
              <a:defRPr sz="3200"/>
            </a:lvl1pPr>
          </a:lstStyle>
          <a:p>
            <a:r>
              <a:rPr kumimoji="0" lang="fr-FR" dirty="0" smtClean="0"/>
              <a:t>Cliquez sur l'icône pour ajouter une image</a:t>
            </a:r>
            <a:endParaRPr kumimoji="0" lang="en-US" dirty="0"/>
          </a:p>
        </p:txBody>
      </p:sp>
      <p:sp>
        <p:nvSpPr>
          <p:cNvPr id="4" name="Espace réservé du texte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ce réservé de la date 4"/>
          <p:cNvSpPr>
            <a:spLocks noGrp="1"/>
          </p:cNvSpPr>
          <p:nvPr>
            <p:ph type="dt" sz="half" idx="10"/>
          </p:nvPr>
        </p:nvSpPr>
        <p:spPr>
          <a:xfrm>
            <a:off x="5788152" y="6404984"/>
            <a:ext cx="3044952" cy="365760"/>
          </a:xfrm>
        </p:spPr>
        <p:txBody>
          <a:bodyPr/>
          <a:lstStyle/>
          <a:p>
            <a:fld id="{E3AC9447-A7F6-4B11-B995-CCEA357367A1}" type="datetime1">
              <a:rPr lang="fr-FR" smtClean="0"/>
              <a:pPr/>
              <a:t>17/05/2013</a:t>
            </a:fld>
            <a:endParaRPr lang="fr-BE" dirty="0"/>
          </a:p>
        </p:txBody>
      </p:sp>
      <p:sp>
        <p:nvSpPr>
          <p:cNvPr id="6" name="Espace réservé du pied de page 5"/>
          <p:cNvSpPr>
            <a:spLocks noGrp="1"/>
          </p:cNvSpPr>
          <p:nvPr>
            <p:ph type="ftr" sz="quarter" idx="11"/>
          </p:nvPr>
        </p:nvSpPr>
        <p:spPr>
          <a:xfrm>
            <a:off x="301752" y="6410848"/>
            <a:ext cx="3584448" cy="365760"/>
          </a:xfrm>
        </p:spPr>
        <p:txBody>
          <a:bodyPr/>
          <a:lstStyle/>
          <a:p>
            <a:endParaRPr lang="fr-B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Espace réservé de la date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ED2065BA-CEEF-4AE2-A492-1E0C1F82F73A}" type="datetime1">
              <a:rPr lang="fr-FR" smtClean="0"/>
              <a:pPr/>
              <a:t>17/05/2013</a:t>
            </a:fld>
            <a:endParaRPr lang="fr-BE" dirty="0"/>
          </a:p>
        </p:txBody>
      </p:sp>
      <p:sp>
        <p:nvSpPr>
          <p:cNvPr id="3" name="Espace réservé du pied de page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fr-BE"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Connecteur droit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Ellipse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Ellipse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space réservé du numéro de diapositive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F4668DC-857F-487D-BFFA-8C0CA5037977}" type="slidenum">
              <a:rPr lang="fr-BE" smtClean="0"/>
              <a:pPr/>
              <a:t>‹N°›</a:t>
            </a:fld>
            <a:endParaRPr lang="fr-BE" dirty="0"/>
          </a:p>
        </p:txBody>
      </p:sp>
      <p:sp>
        <p:nvSpPr>
          <p:cNvPr id="22" name="Espace réservé du titre 21"/>
          <p:cNvSpPr>
            <a:spLocks noGrp="1"/>
          </p:cNvSpPr>
          <p:nvPr>
            <p:ph type="title"/>
          </p:nvPr>
        </p:nvSpPr>
        <p:spPr>
          <a:xfrm>
            <a:off x="301752" y="228600"/>
            <a:ext cx="8534400" cy="758952"/>
          </a:xfrm>
          <a:prstGeom prst="rect">
            <a:avLst/>
          </a:prstGeom>
        </p:spPr>
        <p:txBody>
          <a:bodyPr vert="horz" anchor="b">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sldNum="0"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jpeg"/><Relationship Id="rId7" Type="http://schemas.openxmlformats.org/officeDocument/2006/relationships/image" Target="../media/image38.png"/><Relationship Id="rId2" Type="http://schemas.openxmlformats.org/officeDocument/2006/relationships/image" Target="../media/image33.jpeg"/><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 Id="rId6" Type="http://schemas.openxmlformats.org/officeDocument/2006/relationships/image" Target="../media/image52.jpeg"/><Relationship Id="rId5" Type="http://schemas.openxmlformats.org/officeDocument/2006/relationships/image" Target="../media/image46.jpeg"/><Relationship Id="rId4" Type="http://schemas.openxmlformats.org/officeDocument/2006/relationships/image" Target="../media/image51.jpeg"/></Relationships>
</file>

<file path=ppt/slides/_rels/slide2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http://biosol.esitpa.org/liens/micro_eau2003/2_eau_potable_fichiers/image001.gif" TargetMode="External"/><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857356" y="214290"/>
            <a:ext cx="5715040" cy="861774"/>
          </a:xfrm>
          <a:prstGeom prst="rect">
            <a:avLst/>
          </a:prstGeom>
          <a:noFill/>
        </p:spPr>
        <p:txBody>
          <a:bodyPr wrap="square" rtlCol="0">
            <a:spAutoFit/>
          </a:bodyPr>
          <a:lstStyle/>
          <a:p>
            <a:pPr lvl="0" defTabSz="914400" fontAlgn="base">
              <a:spcBef>
                <a:spcPct val="0"/>
              </a:spcBef>
              <a:spcAft>
                <a:spcPct val="0"/>
              </a:spcAft>
            </a:pPr>
            <a:r>
              <a:rPr lang="fr-FR" sz="1400" b="1" dirty="0" smtClean="0">
                <a:latin typeface="Arial" pitchFamily="34" charset="0"/>
                <a:ea typeface="Times New Roman" pitchFamily="18" charset="0"/>
                <a:cs typeface="Arial" pitchFamily="34" charset="0"/>
              </a:rPr>
              <a:t>REPUBLIQUE ALGERIENNE DEMOCRATIQUE ET POPULAIRE</a:t>
            </a:r>
            <a:endParaRPr lang="fr-FR" sz="1400" dirty="0" smtClean="0">
              <a:latin typeface="Arial" pitchFamily="34" charset="0"/>
              <a:cs typeface="Arial" pitchFamily="34" charset="0"/>
            </a:endParaRPr>
          </a:p>
          <a:p>
            <a:pPr lvl="0" defTabSz="914400" eaLnBrk="0" fontAlgn="base" hangingPunct="0">
              <a:spcBef>
                <a:spcPct val="0"/>
              </a:spcBef>
              <a:spcAft>
                <a:spcPct val="0"/>
              </a:spcAft>
            </a:pPr>
            <a:r>
              <a:rPr lang="fr-FR" sz="2000" dirty="0" smtClean="0">
                <a:latin typeface="Arial" pitchFamily="34" charset="0"/>
                <a:ea typeface="Times New Roman" pitchFamily="18" charset="0"/>
                <a:cs typeface="Arial" pitchFamily="34" charset="0"/>
              </a:rPr>
              <a:t>     </a:t>
            </a:r>
            <a:r>
              <a:rPr lang="fr-FR" sz="1600" dirty="0" smtClean="0">
                <a:latin typeface="Arial" pitchFamily="34" charset="0"/>
                <a:ea typeface="Times New Roman" pitchFamily="18" charset="0"/>
                <a:cs typeface="Arial" pitchFamily="34" charset="0"/>
              </a:rPr>
              <a:t>   MINISTERE DE L</a:t>
            </a:r>
            <a:r>
              <a:rPr lang="fr-FR" sz="1600" dirty="0" smtClean="0">
                <a:latin typeface="Corbel"/>
                <a:ea typeface="Times New Roman" pitchFamily="18" charset="0"/>
                <a:cs typeface="Arial" pitchFamily="34" charset="0"/>
              </a:rPr>
              <a:t>’</a:t>
            </a:r>
            <a:r>
              <a:rPr lang="fr-FR" sz="1600" dirty="0" smtClean="0">
                <a:latin typeface="Arial" pitchFamily="34" charset="0"/>
                <a:ea typeface="Times New Roman" pitchFamily="18" charset="0"/>
                <a:cs typeface="Arial" pitchFamily="34" charset="0"/>
              </a:rPr>
              <a:t>ENSEIGNEMENT SUPERIEUR </a:t>
            </a:r>
          </a:p>
          <a:p>
            <a:pPr lvl="0" defTabSz="914400" eaLnBrk="0" fontAlgn="base" hangingPunct="0">
              <a:spcBef>
                <a:spcPct val="0"/>
              </a:spcBef>
              <a:spcAft>
                <a:spcPct val="0"/>
              </a:spcAft>
            </a:pPr>
            <a:r>
              <a:rPr lang="fr-FR" sz="1600" dirty="0" smtClean="0">
                <a:latin typeface="Arial" pitchFamily="34" charset="0"/>
                <a:ea typeface="Times New Roman" pitchFamily="18" charset="0"/>
                <a:cs typeface="Arial" pitchFamily="34" charset="0"/>
              </a:rPr>
              <a:t>              &amp;  DE LA RECHERCHE SCIENTIFIQUE </a:t>
            </a:r>
            <a:endParaRPr lang="fr-FR" sz="1600" dirty="0" smtClean="0">
              <a:latin typeface="Arial" pitchFamily="34" charset="0"/>
              <a:cs typeface="Arial" pitchFamily="34" charset="0"/>
            </a:endParaRPr>
          </a:p>
        </p:txBody>
      </p:sp>
      <p:sp>
        <p:nvSpPr>
          <p:cNvPr id="5" name="Rectangle 2"/>
          <p:cNvSpPr>
            <a:spLocks noChangeArrowheads="1"/>
          </p:cNvSpPr>
          <p:nvPr/>
        </p:nvSpPr>
        <p:spPr bwMode="auto">
          <a:xfrm>
            <a:off x="1785918" y="1571612"/>
            <a:ext cx="5449825" cy="73866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fr-FR"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UNIVERSITE </a:t>
            </a:r>
            <a:r>
              <a:rPr kumimoji="0" lang="fr-FR" sz="14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CONSTANTINE :03</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INSTITU</a:t>
            </a:r>
            <a:r>
              <a:rPr kumimoji="0" lang="fr-FR" sz="1400" b="0" i="0" u="none" strike="noStrike" cap="none" normalizeH="0" baseline="0" dirty="0" smtClean="0">
                <a:ln>
                  <a:noFill/>
                </a:ln>
                <a:solidFill>
                  <a:schemeClr val="tx1"/>
                </a:solidFill>
                <a:effectLst/>
                <a:latin typeface="Corbel"/>
                <a:ea typeface="Times New Roman" pitchFamily="18" charset="0"/>
                <a:cs typeface="Arial" pitchFamily="34" charset="0"/>
              </a:rPr>
              <a:t> </a:t>
            </a:r>
            <a:r>
              <a:rPr kumimoji="0" lang="fr-FR"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:GESTION DES TECHNIQUES URBAINES</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DEPARTEMENT :GESTION DES VILLES ET URBANISME</a:t>
            </a:r>
            <a:r>
              <a:rPr kumimoji="0" lang="fr-FR" sz="1400" b="0" i="0" u="none" strike="noStrike" cap="none" normalizeH="0" baseline="0" dirty="0" smtClean="0">
                <a:ln>
                  <a:noFill/>
                </a:ln>
                <a:solidFill>
                  <a:schemeClr val="tx1"/>
                </a:solidFill>
                <a:effectLst/>
                <a:latin typeface="Arial" pitchFamily="34" charset="0"/>
                <a:cs typeface="Arial" pitchFamily="34" charset="0"/>
              </a:rPr>
              <a:t> </a:t>
            </a:r>
          </a:p>
        </p:txBody>
      </p:sp>
      <p:sp>
        <p:nvSpPr>
          <p:cNvPr id="6" name="Rectangle 5"/>
          <p:cNvSpPr/>
          <p:nvPr/>
        </p:nvSpPr>
        <p:spPr>
          <a:xfrm>
            <a:off x="642910" y="4857760"/>
            <a:ext cx="8001056" cy="1938992"/>
          </a:xfrm>
          <a:prstGeom prst="rect">
            <a:avLst/>
          </a:prstGeom>
        </p:spPr>
        <p:txBody>
          <a:bodyPr wrap="square">
            <a:spAutoFit/>
          </a:bodyPr>
          <a:lstStyle/>
          <a:p>
            <a:r>
              <a:rPr lang="fr-FR" sz="2000" dirty="0" smtClean="0"/>
              <a:t>                                                </a:t>
            </a:r>
            <a:r>
              <a:rPr lang="fr-FR" sz="2000" dirty="0" smtClean="0">
                <a:latin typeface="Arial" pitchFamily="34" charset="0"/>
                <a:cs typeface="Arial" pitchFamily="34" charset="0"/>
              </a:rPr>
              <a:t>Fait par :       </a:t>
            </a:r>
          </a:p>
          <a:p>
            <a:r>
              <a:rPr lang="fr-FR" sz="2000" dirty="0" smtClean="0">
                <a:latin typeface="Arial" pitchFamily="34" charset="0"/>
                <a:cs typeface="Arial" pitchFamily="34" charset="0"/>
              </a:rPr>
              <a:t>                                              groupe:1O</a:t>
            </a:r>
          </a:p>
          <a:p>
            <a:r>
              <a:rPr lang="fr-FR" sz="2000" dirty="0" smtClean="0">
                <a:latin typeface="Arial" pitchFamily="34" charset="0"/>
                <a:cs typeface="Arial" pitchFamily="34" charset="0"/>
              </a:rPr>
              <a:t>Keddi nadjma</a:t>
            </a:r>
          </a:p>
          <a:p>
            <a:r>
              <a:rPr lang="fr-FR" sz="2000" dirty="0" smtClean="0">
                <a:latin typeface="Arial" pitchFamily="34" charset="0"/>
                <a:cs typeface="Arial" pitchFamily="34" charset="0"/>
              </a:rPr>
              <a:t>Karroum hassiba</a:t>
            </a:r>
          </a:p>
          <a:p>
            <a:r>
              <a:rPr lang="fr-FR" sz="2000" dirty="0" smtClean="0">
                <a:latin typeface="Arial" pitchFamily="34" charset="0"/>
                <a:cs typeface="Arial" pitchFamily="34" charset="0"/>
              </a:rPr>
              <a:t>Kheddia fatima zahra</a:t>
            </a:r>
          </a:p>
          <a:p>
            <a:r>
              <a:rPr lang="fr-FR" sz="2000" dirty="0" smtClean="0">
                <a:latin typeface="Arial" pitchFamily="34" charset="0"/>
                <a:cs typeface="Arial" pitchFamily="34" charset="0"/>
              </a:rPr>
              <a:t>Khalfaoui  khaoula</a:t>
            </a:r>
            <a:endParaRPr lang="fr-FR" sz="2000" dirty="0">
              <a:latin typeface="Arial" pitchFamily="34" charset="0"/>
              <a:cs typeface="Arial" pitchFamily="34" charset="0"/>
            </a:endParaRPr>
          </a:p>
        </p:txBody>
      </p:sp>
      <p:pic>
        <p:nvPicPr>
          <p:cNvPr id="2050" name="Picture 2"/>
          <p:cNvPicPr>
            <a:picLocks noChangeAspect="1" noChangeArrowheads="1"/>
          </p:cNvPicPr>
          <p:nvPr/>
        </p:nvPicPr>
        <p:blipFill>
          <a:blip r:embed="rId2" cstate="print"/>
          <a:srcRect/>
          <a:stretch>
            <a:fillRect/>
          </a:stretch>
        </p:blipFill>
        <p:spPr bwMode="auto">
          <a:xfrm>
            <a:off x="6572264" y="2786058"/>
            <a:ext cx="2000264" cy="2177387"/>
          </a:xfrm>
          <a:prstGeom prst="rect">
            <a:avLst/>
          </a:prstGeom>
          <a:noFill/>
          <a:ln w="9525">
            <a:noFill/>
            <a:miter lim="800000"/>
            <a:headEnd/>
            <a:tailEnd/>
          </a:ln>
          <a:effectLst/>
        </p:spPr>
      </p:pic>
      <p:sp>
        <p:nvSpPr>
          <p:cNvPr id="11" name="Rectangle 10"/>
          <p:cNvSpPr/>
          <p:nvPr/>
        </p:nvSpPr>
        <p:spPr>
          <a:xfrm>
            <a:off x="0" y="3071810"/>
            <a:ext cx="6500826" cy="1415772"/>
          </a:xfrm>
          <a:prstGeom prst="rect">
            <a:avLst/>
          </a:prstGeom>
          <a:noFill/>
        </p:spPr>
        <p:txBody>
          <a:bodyPr wrap="square" lIns="91440" tIns="45720" rIns="91440" bIns="45720">
            <a:spAutoFit/>
          </a:bodyPr>
          <a:lstStyle/>
          <a:p>
            <a:pPr algn="ctr"/>
            <a:r>
              <a:rPr lang="fr-FR"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Réseau d’alimentation en eaux potable</a:t>
            </a:r>
            <a:r>
              <a:rPr lang="fr-FR"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t>
            </a:r>
            <a:endParaRPr lang="fr-FR"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normAutofit/>
          </a:bodyPr>
          <a:lstStyle/>
          <a:p>
            <a:pPr>
              <a:buNone/>
            </a:pPr>
            <a:endParaRPr lang="fr-FR" sz="2000" dirty="0" smtClean="0"/>
          </a:p>
          <a:p>
            <a:pPr>
              <a:buNone/>
            </a:pPr>
            <a:endParaRPr lang="fr-FR" sz="2000" dirty="0" smtClean="0"/>
          </a:p>
          <a:p>
            <a:pPr>
              <a:buNone/>
            </a:pPr>
            <a:r>
              <a:rPr lang="fr-FR" sz="2000" dirty="0" smtClean="0"/>
              <a:t>Eventuellement, on peut utiliser d'autres types de réseaux:</a:t>
            </a:r>
          </a:p>
          <a:p>
            <a:pPr>
              <a:buNone/>
            </a:pPr>
            <a:endParaRPr lang="fr-FR" sz="2000" dirty="0" smtClean="0"/>
          </a:p>
          <a:p>
            <a:pPr>
              <a:buNone/>
            </a:pPr>
            <a:r>
              <a:rPr lang="fr-FR" sz="2000" dirty="0" smtClean="0">
                <a:solidFill>
                  <a:srgbClr val="7030A0"/>
                </a:solidFill>
              </a:rPr>
              <a:t>réseau mixte</a:t>
            </a:r>
            <a:r>
              <a:rPr lang="fr-FR" sz="2000" dirty="0" smtClean="0"/>
              <a:t>, qui est un réseau maillé comportant, en cas de besoin,</a:t>
            </a:r>
          </a:p>
          <a:p>
            <a:pPr>
              <a:buNone/>
            </a:pPr>
            <a:r>
              <a:rPr lang="fr-FR" sz="2000" dirty="0" smtClean="0"/>
              <a:t>quelques ramifications permettant d'alimenter quelques zones isolées de la ville (zones industrielles ou zones rurales).</a:t>
            </a:r>
          </a:p>
          <a:p>
            <a:pPr>
              <a:buNone/>
            </a:pPr>
            <a:r>
              <a:rPr lang="fr-FR" sz="2000" dirty="0" smtClean="0"/>
              <a:t>-</a:t>
            </a:r>
            <a:r>
              <a:rPr lang="fr-FR" sz="2000" dirty="0" smtClean="0">
                <a:solidFill>
                  <a:srgbClr val="7030A0"/>
                </a:solidFill>
              </a:rPr>
              <a:t>réseaux étagés</a:t>
            </a:r>
            <a:r>
              <a:rPr lang="fr-FR" sz="2000" dirty="0" smtClean="0"/>
              <a:t>, dans le cas où la topographie est très tourmentée (exemple: le réseau de distribution du Grand Tunis).</a:t>
            </a:r>
          </a:p>
          <a:p>
            <a:pPr>
              <a:buNone/>
            </a:pPr>
            <a:r>
              <a:rPr lang="fr-FR" sz="2000" dirty="0" smtClean="0"/>
              <a:t>- </a:t>
            </a:r>
            <a:r>
              <a:rPr lang="fr-FR" sz="2000" dirty="0" smtClean="0">
                <a:solidFill>
                  <a:srgbClr val="7030A0"/>
                </a:solidFill>
              </a:rPr>
              <a:t>réseaux à alimentations distinctes </a:t>
            </a:r>
            <a:r>
              <a:rPr lang="fr-FR" sz="2000" dirty="0" smtClean="0"/>
              <a:t>: réseau d'eau potable et réseau d'eau non potable (exemple: la ville de Paris).</a:t>
            </a:r>
            <a:endParaRPr lang="fr-FR" sz="2000" dirty="0"/>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lstStyle/>
          <a:p>
            <a:r>
              <a:rPr lang="fr-FR" dirty="0" smtClean="0">
                <a:solidFill>
                  <a:srgbClr val="FF0000"/>
                </a:solidFill>
              </a:rPr>
              <a:t>La structure générale d’un réseau:</a:t>
            </a:r>
            <a:endParaRPr lang="fr-FR" dirty="0">
              <a:solidFill>
                <a:srgbClr val="FF0000"/>
              </a:solidFill>
            </a:endParaRPr>
          </a:p>
        </p:txBody>
      </p:sp>
      <p:pic>
        <p:nvPicPr>
          <p:cNvPr id="4" name="Picture 3"/>
          <p:cNvPicPr>
            <a:picLocks noChangeAspect="1" noChangeArrowheads="1"/>
          </p:cNvPicPr>
          <p:nvPr/>
        </p:nvPicPr>
        <p:blipFill>
          <a:blip r:embed="rId2" cstate="print"/>
          <a:srcRect/>
          <a:stretch>
            <a:fillRect/>
          </a:stretch>
        </p:blipFill>
        <p:spPr bwMode="auto">
          <a:xfrm>
            <a:off x="357158" y="2071678"/>
            <a:ext cx="4714875" cy="4500594"/>
          </a:xfrm>
          <a:prstGeom prst="rect">
            <a:avLst/>
          </a:prstGeom>
          <a:noFill/>
          <a:ln w="9525">
            <a:noFill/>
            <a:miter lim="800000"/>
            <a:headEnd/>
            <a:tailEnd/>
          </a:ln>
          <a:effectLst/>
        </p:spPr>
      </p:pic>
      <p:pic>
        <p:nvPicPr>
          <p:cNvPr id="5" name="Picture 2"/>
          <p:cNvPicPr>
            <a:picLocks noChangeAspect="1" noChangeArrowheads="1"/>
          </p:cNvPicPr>
          <p:nvPr/>
        </p:nvPicPr>
        <p:blipFill>
          <a:blip r:embed="rId3" cstate="print"/>
          <a:srcRect/>
          <a:stretch>
            <a:fillRect/>
          </a:stretch>
        </p:blipFill>
        <p:spPr bwMode="auto">
          <a:xfrm>
            <a:off x="5000628" y="2071678"/>
            <a:ext cx="3689439" cy="4500594"/>
          </a:xfrm>
          <a:prstGeom prst="rect">
            <a:avLst/>
          </a:prstGeom>
          <a:noFill/>
          <a:ln w="9525">
            <a:noFill/>
            <a:miter lim="800000"/>
            <a:headEnd/>
            <a:tailEnd/>
          </a:ln>
          <a:effectLst/>
        </p:spPr>
      </p:pic>
      <p:sp>
        <p:nvSpPr>
          <p:cNvPr id="9" name="Rectangle 8"/>
          <p:cNvSpPr/>
          <p:nvPr/>
        </p:nvSpPr>
        <p:spPr>
          <a:xfrm>
            <a:off x="1857356" y="5143512"/>
            <a:ext cx="1032655" cy="261610"/>
          </a:xfrm>
          <a:prstGeom prst="rect">
            <a:avLst/>
          </a:prstGeom>
        </p:spPr>
        <p:txBody>
          <a:bodyPr wrap="none">
            <a:spAutoFit/>
          </a:bodyPr>
          <a:lstStyle/>
          <a:p>
            <a:r>
              <a:rPr lang="fr-FR" sz="1100" dirty="0" smtClean="0"/>
              <a:t>Le traitement</a:t>
            </a:r>
            <a:endParaRPr lang="fr-FR" sz="1100" dirty="0"/>
          </a:p>
        </p:txBody>
      </p:sp>
      <p:sp>
        <p:nvSpPr>
          <p:cNvPr id="10" name="Rectangle 9"/>
          <p:cNvSpPr/>
          <p:nvPr/>
        </p:nvSpPr>
        <p:spPr>
          <a:xfrm>
            <a:off x="714348" y="5715016"/>
            <a:ext cx="1000116" cy="430887"/>
          </a:xfrm>
          <a:prstGeom prst="rect">
            <a:avLst/>
          </a:prstGeom>
        </p:spPr>
        <p:txBody>
          <a:bodyPr wrap="square">
            <a:spAutoFit/>
          </a:bodyPr>
          <a:lstStyle/>
          <a:p>
            <a:r>
              <a:rPr lang="fr-FR" sz="1100" dirty="0" smtClean="0"/>
              <a:t>La ressource</a:t>
            </a:r>
          </a:p>
          <a:p>
            <a:r>
              <a:rPr lang="fr-FR" sz="1100" dirty="0" smtClean="0"/>
              <a:t>brute</a:t>
            </a:r>
            <a:endParaRPr lang="fr-FR" sz="1100" dirty="0"/>
          </a:p>
        </p:txBody>
      </p:sp>
      <p:sp>
        <p:nvSpPr>
          <p:cNvPr id="11" name="Rectangle 10"/>
          <p:cNvSpPr/>
          <p:nvPr/>
        </p:nvSpPr>
        <p:spPr>
          <a:xfrm>
            <a:off x="2714612" y="3786190"/>
            <a:ext cx="944489" cy="261610"/>
          </a:xfrm>
          <a:prstGeom prst="rect">
            <a:avLst/>
          </a:prstGeom>
        </p:spPr>
        <p:txBody>
          <a:bodyPr wrap="none">
            <a:spAutoFit/>
          </a:bodyPr>
          <a:lstStyle/>
          <a:p>
            <a:r>
              <a:rPr lang="fr-FR" sz="1100" dirty="0" smtClean="0"/>
              <a:t>Le pompage</a:t>
            </a:r>
            <a:endParaRPr lang="fr-FR" sz="1100" dirty="0"/>
          </a:p>
        </p:txBody>
      </p:sp>
      <p:sp>
        <p:nvSpPr>
          <p:cNvPr id="12" name="Rectangle 11"/>
          <p:cNvSpPr/>
          <p:nvPr/>
        </p:nvSpPr>
        <p:spPr>
          <a:xfrm>
            <a:off x="4357686" y="2786058"/>
            <a:ext cx="928694" cy="600164"/>
          </a:xfrm>
          <a:prstGeom prst="rect">
            <a:avLst/>
          </a:prstGeom>
        </p:spPr>
        <p:txBody>
          <a:bodyPr wrap="square">
            <a:spAutoFit/>
          </a:bodyPr>
          <a:lstStyle/>
          <a:p>
            <a:r>
              <a:rPr lang="fr-FR" sz="1100" dirty="0" smtClean="0"/>
              <a:t>Le stockage</a:t>
            </a:r>
          </a:p>
          <a:p>
            <a:r>
              <a:rPr lang="fr-FR" sz="1100" dirty="0" smtClean="0"/>
              <a:t>dans les</a:t>
            </a:r>
          </a:p>
          <a:p>
            <a:r>
              <a:rPr lang="fr-FR" sz="1100" dirty="0" smtClean="0"/>
              <a:t>réservoirs</a:t>
            </a:r>
            <a:endParaRPr lang="fr-FR" sz="1100" dirty="0"/>
          </a:p>
        </p:txBody>
      </p:sp>
      <p:sp>
        <p:nvSpPr>
          <p:cNvPr id="13" name="Rectangle 12"/>
          <p:cNvSpPr/>
          <p:nvPr/>
        </p:nvSpPr>
        <p:spPr>
          <a:xfrm>
            <a:off x="5572132" y="4714884"/>
            <a:ext cx="1643058" cy="430887"/>
          </a:xfrm>
          <a:prstGeom prst="rect">
            <a:avLst/>
          </a:prstGeom>
        </p:spPr>
        <p:txBody>
          <a:bodyPr wrap="square">
            <a:spAutoFit/>
          </a:bodyPr>
          <a:lstStyle/>
          <a:p>
            <a:r>
              <a:rPr lang="fr-FR" sz="1100" dirty="0" smtClean="0"/>
              <a:t>Les</a:t>
            </a:r>
          </a:p>
          <a:p>
            <a:r>
              <a:rPr lang="fr-FR" sz="1100" dirty="0" smtClean="0"/>
              <a:t>canalisations</a:t>
            </a:r>
            <a:endParaRPr lang="fr-FR" sz="1100" dirty="0"/>
          </a:p>
        </p:txBody>
      </p:sp>
      <p:sp>
        <p:nvSpPr>
          <p:cNvPr id="14" name="Rectangle 13"/>
          <p:cNvSpPr/>
          <p:nvPr/>
        </p:nvSpPr>
        <p:spPr>
          <a:xfrm>
            <a:off x="6715140" y="3429000"/>
            <a:ext cx="2071686" cy="430887"/>
          </a:xfrm>
          <a:prstGeom prst="rect">
            <a:avLst/>
          </a:prstGeom>
        </p:spPr>
        <p:txBody>
          <a:bodyPr wrap="square">
            <a:spAutoFit/>
          </a:bodyPr>
          <a:lstStyle/>
          <a:p>
            <a:r>
              <a:rPr lang="fr-FR" sz="1100" dirty="0" smtClean="0"/>
              <a:t>La</a:t>
            </a:r>
          </a:p>
          <a:p>
            <a:r>
              <a:rPr lang="fr-FR" sz="1100" dirty="0" smtClean="0"/>
              <a:t>robinetterie</a:t>
            </a:r>
            <a:endParaRPr lang="fr-FR" sz="1100" dirty="0"/>
          </a:p>
        </p:txBody>
      </p:sp>
      <p:sp>
        <p:nvSpPr>
          <p:cNvPr id="15" name="Rectangle 14"/>
          <p:cNvSpPr/>
          <p:nvPr/>
        </p:nvSpPr>
        <p:spPr>
          <a:xfrm>
            <a:off x="7000892" y="4071942"/>
            <a:ext cx="4572000" cy="430887"/>
          </a:xfrm>
          <a:prstGeom prst="rect">
            <a:avLst/>
          </a:prstGeom>
        </p:spPr>
        <p:txBody>
          <a:bodyPr>
            <a:spAutoFit/>
          </a:bodyPr>
          <a:lstStyle/>
          <a:p>
            <a:r>
              <a:rPr lang="fr-FR" sz="1100" dirty="0" smtClean="0"/>
              <a:t>Le</a:t>
            </a:r>
          </a:p>
          <a:p>
            <a:r>
              <a:rPr lang="fr-FR" sz="1100" dirty="0" smtClean="0"/>
              <a:t>branchement</a:t>
            </a:r>
            <a:endParaRPr lang="fr-FR" sz="1100" dirty="0"/>
          </a:p>
        </p:txBody>
      </p:sp>
      <p:sp>
        <p:nvSpPr>
          <p:cNvPr id="16" name="Rectangle 15"/>
          <p:cNvSpPr/>
          <p:nvPr/>
        </p:nvSpPr>
        <p:spPr>
          <a:xfrm>
            <a:off x="7750967" y="5857892"/>
            <a:ext cx="2786066" cy="430887"/>
          </a:xfrm>
          <a:prstGeom prst="rect">
            <a:avLst/>
          </a:prstGeom>
        </p:spPr>
        <p:txBody>
          <a:bodyPr wrap="square">
            <a:spAutoFit/>
          </a:bodyPr>
          <a:lstStyle/>
          <a:p>
            <a:r>
              <a:rPr lang="fr-FR" sz="1100" dirty="0" smtClean="0"/>
              <a:t>Les</a:t>
            </a:r>
          </a:p>
          <a:p>
            <a:r>
              <a:rPr lang="fr-FR" sz="1100" dirty="0" smtClean="0"/>
              <a:t>usagers</a:t>
            </a:r>
            <a:endParaRPr lang="fr-FR" sz="1100" dirty="0"/>
          </a:p>
        </p:txBody>
      </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normAutofit fontScale="92500" lnSpcReduction="20000"/>
          </a:bodyPr>
          <a:lstStyle/>
          <a:p>
            <a:pPr>
              <a:buNone/>
            </a:pPr>
            <a:r>
              <a:rPr lang="fr-FR" sz="2900" dirty="0" smtClean="0">
                <a:solidFill>
                  <a:srgbClr val="FF0000"/>
                </a:solidFill>
              </a:rPr>
              <a:t>La source d’eau et le traitement :</a:t>
            </a:r>
          </a:p>
          <a:p>
            <a:pPr>
              <a:buNone/>
            </a:pPr>
            <a:endParaRPr lang="fr-FR" sz="2300" dirty="0" smtClean="0"/>
          </a:p>
          <a:p>
            <a:pPr>
              <a:buNone/>
            </a:pPr>
            <a:r>
              <a:rPr lang="fr-FR" sz="2300" dirty="0" smtClean="0"/>
              <a:t>la source d'eau exploitée. Cette source peut être une </a:t>
            </a:r>
            <a:r>
              <a:rPr lang="fr-FR" sz="2300" dirty="0" smtClean="0">
                <a:solidFill>
                  <a:srgbClr val="00B050"/>
                </a:solidFill>
              </a:rPr>
              <a:t>Rivière</a:t>
            </a:r>
            <a:r>
              <a:rPr lang="fr-FR" sz="2300" dirty="0" smtClean="0"/>
              <a:t> (une eau généralement douce, avec une salinité inférieure à 1 g/l), </a:t>
            </a:r>
            <a:r>
              <a:rPr lang="fr-FR" sz="2300" dirty="0" smtClean="0">
                <a:solidFill>
                  <a:srgbClr val="00B050"/>
                </a:solidFill>
              </a:rPr>
              <a:t>un Barrage </a:t>
            </a:r>
            <a:r>
              <a:rPr lang="fr-FR" sz="2300" dirty="0" smtClean="0"/>
              <a:t>(une eau généralement douce), </a:t>
            </a:r>
            <a:r>
              <a:rPr lang="fr-FR" sz="2300" dirty="0" smtClean="0">
                <a:solidFill>
                  <a:srgbClr val="00B050"/>
                </a:solidFill>
              </a:rPr>
              <a:t>une Nappe Souterraine </a:t>
            </a:r>
            <a:r>
              <a:rPr lang="fr-FR" sz="2300" dirty="0" smtClean="0"/>
              <a:t>(une eau</a:t>
            </a:r>
          </a:p>
          <a:p>
            <a:pPr>
              <a:buNone/>
            </a:pPr>
            <a:r>
              <a:rPr lang="fr-FR" sz="2300" dirty="0" smtClean="0"/>
              <a:t>douce, ou une eau saumâtre dont la salinité est entre 2 à 7 g/l) ou </a:t>
            </a:r>
            <a:r>
              <a:rPr lang="fr-FR" sz="2300" dirty="0" smtClean="0">
                <a:solidFill>
                  <a:srgbClr val="00B050"/>
                </a:solidFill>
              </a:rPr>
              <a:t>la</a:t>
            </a:r>
            <a:r>
              <a:rPr lang="fr-FR" sz="2300" dirty="0" smtClean="0"/>
              <a:t> </a:t>
            </a:r>
            <a:r>
              <a:rPr lang="fr-FR" sz="2300" dirty="0" smtClean="0">
                <a:solidFill>
                  <a:srgbClr val="00B050"/>
                </a:solidFill>
              </a:rPr>
              <a:t>Mer </a:t>
            </a:r>
            <a:r>
              <a:rPr lang="fr-FR" sz="2300" dirty="0" smtClean="0"/>
              <a:t>(eau salée à environ 35 g/l).</a:t>
            </a:r>
          </a:p>
          <a:p>
            <a:pPr>
              <a:buNone/>
            </a:pPr>
            <a:endParaRPr lang="fr-FR" sz="2300" dirty="0" smtClean="0"/>
          </a:p>
          <a:p>
            <a:pPr>
              <a:buNone/>
            </a:pPr>
            <a:r>
              <a:rPr lang="fr-FR" sz="2300" dirty="0" smtClean="0"/>
              <a:t>L'eau souterraine (de la nappe) douce ne nécessite généralement pas de traitement. L'eau de surface (des rivières ou des barrages), par contre, nécessite un traitement physico-chimique pour</a:t>
            </a:r>
          </a:p>
          <a:p>
            <a:pPr>
              <a:buNone/>
            </a:pPr>
            <a:r>
              <a:rPr lang="fr-FR" sz="2300" dirty="0" smtClean="0"/>
              <a:t>la rendre potable. L'eau saumâtre (l'eau de nappe salée ou l'eau de mer) nécessite un traitement spécifique (le dessalement) pour ramener la salinité à moins de 1 g/l.</a:t>
            </a:r>
            <a:endParaRPr lang="fr-FR" sz="2300" dirty="0" smtClean="0">
              <a:solidFill>
                <a:srgbClr val="FF0000"/>
              </a:solidFill>
            </a:endParaRPr>
          </a:p>
        </p:txBody>
      </p:sp>
      <p:pic>
        <p:nvPicPr>
          <p:cNvPr id="4" name="Picture 2"/>
          <p:cNvPicPr>
            <a:picLocks noChangeAspect="1" noChangeArrowheads="1"/>
          </p:cNvPicPr>
          <p:nvPr/>
        </p:nvPicPr>
        <p:blipFill>
          <a:blip r:embed="rId2" cstate="print"/>
          <a:srcRect/>
          <a:stretch>
            <a:fillRect/>
          </a:stretch>
        </p:blipFill>
        <p:spPr bwMode="auto">
          <a:xfrm>
            <a:off x="0" y="0"/>
            <a:ext cx="1714497" cy="1293222"/>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normAutofit/>
          </a:bodyPr>
          <a:lstStyle/>
          <a:p>
            <a:pPr>
              <a:buNone/>
            </a:pPr>
            <a:r>
              <a:rPr lang="fr-FR" sz="1800" dirty="0" smtClean="0">
                <a:solidFill>
                  <a:srgbClr val="0070C0"/>
                </a:solidFill>
              </a:rPr>
              <a:t>    </a:t>
            </a:r>
          </a:p>
          <a:p>
            <a:pPr>
              <a:buNone/>
            </a:pPr>
            <a:r>
              <a:rPr lang="fr-FR" sz="1800" dirty="0" smtClean="0">
                <a:solidFill>
                  <a:srgbClr val="0070C0"/>
                </a:solidFill>
              </a:rPr>
              <a:t>Les ouvrages de pompage</a:t>
            </a:r>
          </a:p>
          <a:p>
            <a:pPr>
              <a:buNone/>
            </a:pPr>
            <a:r>
              <a:rPr lang="fr-FR" sz="1500" dirty="0" smtClean="0"/>
              <a:t>Dans un réseau d'eau potable, l'eau peut être pompée à plusieurs occasions</a:t>
            </a:r>
          </a:p>
          <a:p>
            <a:pPr>
              <a:buNone/>
            </a:pPr>
            <a:r>
              <a:rPr lang="fr-FR" sz="1500" dirty="0" smtClean="0"/>
              <a:t>lors de son cheminement :</a:t>
            </a:r>
          </a:p>
          <a:p>
            <a:pPr>
              <a:buNone/>
            </a:pPr>
            <a:endParaRPr lang="fr-FR" sz="1500" dirty="0" smtClean="0"/>
          </a:p>
          <a:p>
            <a:pPr>
              <a:buNone/>
            </a:pPr>
            <a:r>
              <a:rPr lang="fr-FR" sz="1500" dirty="0" smtClean="0"/>
              <a:t>● dans les stations de pompage, généralement entre la ressource, le</a:t>
            </a:r>
          </a:p>
          <a:p>
            <a:pPr>
              <a:buNone/>
            </a:pPr>
            <a:r>
              <a:rPr lang="fr-FR" sz="1500" dirty="0" smtClean="0"/>
              <a:t>traitement et/ou les réservoirs,</a:t>
            </a:r>
          </a:p>
          <a:p>
            <a:pPr>
              <a:buNone/>
            </a:pPr>
            <a:r>
              <a:rPr lang="fr-FR" sz="1500" dirty="0" smtClean="0"/>
              <a:t>● dans les stations de reprise pour alimenter des réservoirs</a:t>
            </a:r>
          </a:p>
          <a:p>
            <a:pPr>
              <a:buNone/>
            </a:pPr>
            <a:r>
              <a:rPr lang="fr-FR" sz="1500" dirty="0" smtClean="0"/>
              <a:t>secondaires implantés sur le réseau,</a:t>
            </a:r>
          </a:p>
          <a:p>
            <a:pPr>
              <a:buNone/>
            </a:pPr>
            <a:r>
              <a:rPr lang="fr-FR" sz="1500" dirty="0" smtClean="0"/>
              <a:t>● dans les suppresseurs pour desservir des usagers</a:t>
            </a:r>
          </a:p>
          <a:p>
            <a:pPr>
              <a:buNone/>
            </a:pPr>
            <a:r>
              <a:rPr lang="fr-FR" sz="1500" dirty="0" smtClean="0"/>
              <a:t>situés aux extrémités du réseau sur des points hauts</a:t>
            </a:r>
            <a:r>
              <a:rPr lang="fr-FR" dirty="0" smtClean="0"/>
              <a:t>,</a:t>
            </a:r>
          </a:p>
          <a:p>
            <a:pPr>
              <a:buNone/>
            </a:pPr>
            <a:r>
              <a:rPr lang="fr-FR" sz="1400" dirty="0" smtClean="0"/>
              <a:t>ou dans des immeubles.</a:t>
            </a:r>
          </a:p>
          <a:p>
            <a:pPr>
              <a:buNone/>
            </a:pPr>
            <a:r>
              <a:rPr lang="fr-FR" sz="1400" dirty="0" smtClean="0"/>
              <a:t>La consommation énergétique liée à la fourniture</a:t>
            </a:r>
          </a:p>
          <a:p>
            <a:pPr>
              <a:buNone/>
            </a:pPr>
            <a:r>
              <a:rPr lang="fr-FR" sz="1400" dirty="0" smtClean="0"/>
              <a:t>d'eau est presque entièrement due aux</a:t>
            </a:r>
          </a:p>
          <a:p>
            <a:pPr>
              <a:buNone/>
            </a:pPr>
            <a:r>
              <a:rPr lang="fr-FR" sz="1400" dirty="0" smtClean="0"/>
              <a:t>pompages.</a:t>
            </a:r>
            <a:endParaRPr lang="fr-FR" sz="1400" dirty="0"/>
          </a:p>
        </p:txBody>
      </p:sp>
      <p:pic>
        <p:nvPicPr>
          <p:cNvPr id="5" name="Picture 2"/>
          <p:cNvPicPr>
            <a:picLocks noChangeAspect="1" noChangeArrowheads="1"/>
          </p:cNvPicPr>
          <p:nvPr/>
        </p:nvPicPr>
        <p:blipFill>
          <a:blip r:embed="rId2" cstate="print"/>
          <a:srcRect/>
          <a:stretch>
            <a:fillRect/>
          </a:stretch>
        </p:blipFill>
        <p:spPr bwMode="auto">
          <a:xfrm>
            <a:off x="6286512" y="2500306"/>
            <a:ext cx="2613825" cy="1418934"/>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cstate="print"/>
          <a:srcRect/>
          <a:stretch>
            <a:fillRect/>
          </a:stretch>
        </p:blipFill>
        <p:spPr bwMode="auto">
          <a:xfrm>
            <a:off x="142844" y="142852"/>
            <a:ext cx="919161" cy="1214436"/>
          </a:xfrm>
          <a:prstGeom prst="rect">
            <a:avLst/>
          </a:prstGeom>
          <a:noFill/>
          <a:ln w="9525">
            <a:noFill/>
            <a:miter lim="800000"/>
            <a:headEnd/>
            <a:tailEnd/>
          </a:ln>
          <a:effectLst/>
        </p:spPr>
      </p:pic>
      <p:cxnSp>
        <p:nvCxnSpPr>
          <p:cNvPr id="8" name="Connecteur droit avec flèche 7"/>
          <p:cNvCxnSpPr/>
          <p:nvPr/>
        </p:nvCxnSpPr>
        <p:spPr>
          <a:xfrm>
            <a:off x="6715140" y="3429000"/>
            <a:ext cx="500066"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rot="5400000">
            <a:off x="8072462" y="3143248"/>
            <a:ext cx="357190"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7286644" y="3357562"/>
            <a:ext cx="1143008" cy="430887"/>
          </a:xfrm>
          <a:prstGeom prst="rect">
            <a:avLst/>
          </a:prstGeom>
          <a:noFill/>
        </p:spPr>
        <p:txBody>
          <a:bodyPr wrap="square" rtlCol="0">
            <a:spAutoFit/>
          </a:bodyPr>
          <a:lstStyle/>
          <a:p>
            <a:r>
              <a:rPr lang="fr-FR" sz="1100" dirty="0" smtClean="0"/>
              <a:t>Station de pompage</a:t>
            </a:r>
            <a:endParaRPr lang="fr-FR" sz="1100" dirty="0"/>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normAutofit/>
          </a:bodyPr>
          <a:lstStyle/>
          <a:p>
            <a:pPr>
              <a:buNone/>
            </a:pPr>
            <a:r>
              <a:rPr lang="fr-FR" dirty="0" smtClean="0"/>
              <a:t> </a:t>
            </a:r>
            <a:r>
              <a:rPr lang="fr-FR" sz="2000" dirty="0" smtClean="0">
                <a:solidFill>
                  <a:srgbClr val="0070C0"/>
                </a:solidFill>
              </a:rPr>
              <a:t>Les réservoirs d’eau potable</a:t>
            </a:r>
          </a:p>
          <a:p>
            <a:pPr>
              <a:buNone/>
            </a:pPr>
            <a:r>
              <a:rPr lang="fr-FR" sz="1400" dirty="0" smtClean="0"/>
              <a:t>Les ouvrages de stockage assurent 3 fonctions :</a:t>
            </a:r>
          </a:p>
          <a:p>
            <a:pPr>
              <a:buNone/>
            </a:pPr>
            <a:endParaRPr lang="fr-FR" sz="1100" dirty="0" smtClean="0"/>
          </a:p>
          <a:p>
            <a:pPr>
              <a:buNone/>
            </a:pPr>
            <a:r>
              <a:rPr lang="fr-FR" sz="1100" dirty="0" smtClean="0"/>
              <a:t>● </a:t>
            </a:r>
            <a:r>
              <a:rPr lang="fr-FR" sz="1100" dirty="0" smtClean="0">
                <a:solidFill>
                  <a:srgbClr val="00B050"/>
                </a:solidFill>
              </a:rPr>
              <a:t>Les réservoirs garantissent une pression minimale</a:t>
            </a:r>
          </a:p>
          <a:p>
            <a:pPr>
              <a:buNone/>
            </a:pPr>
            <a:r>
              <a:rPr lang="fr-FR" sz="1100" dirty="0" smtClean="0">
                <a:solidFill>
                  <a:srgbClr val="00B050"/>
                </a:solidFill>
              </a:rPr>
              <a:t>dans le réseau </a:t>
            </a:r>
            <a:r>
              <a:rPr lang="fr-FR" sz="1100" dirty="0" smtClean="0"/>
              <a:t>: c'est le principe de distribution</a:t>
            </a:r>
          </a:p>
          <a:p>
            <a:pPr>
              <a:buNone/>
            </a:pPr>
            <a:r>
              <a:rPr lang="fr-FR" sz="1100" dirty="0" smtClean="0"/>
              <a:t>gravitaire de l'eau. La différence d’altitude entre la</a:t>
            </a:r>
          </a:p>
          <a:p>
            <a:pPr>
              <a:buNone/>
            </a:pPr>
            <a:r>
              <a:rPr lang="fr-FR" sz="1100" dirty="0" smtClean="0"/>
              <a:t>surface de l'eau et le point de puisage correspond à</a:t>
            </a:r>
          </a:p>
          <a:p>
            <a:pPr>
              <a:buNone/>
            </a:pPr>
            <a:r>
              <a:rPr lang="fr-FR" sz="1100" dirty="0" smtClean="0"/>
              <a:t>la pression maximale disponible (10 m de hauteur</a:t>
            </a:r>
          </a:p>
          <a:p>
            <a:pPr>
              <a:buNone/>
            </a:pPr>
            <a:r>
              <a:rPr lang="fr-FR" sz="1100" dirty="0" smtClean="0"/>
              <a:t>d'eau donne 1 bar de pression).</a:t>
            </a:r>
          </a:p>
          <a:p>
            <a:pPr>
              <a:buNone/>
            </a:pPr>
            <a:endParaRPr lang="fr-FR" sz="1100" dirty="0" smtClean="0"/>
          </a:p>
          <a:p>
            <a:pPr>
              <a:buNone/>
            </a:pPr>
            <a:r>
              <a:rPr lang="fr-FR" sz="1100" dirty="0" smtClean="0"/>
              <a:t>                                               ● </a:t>
            </a:r>
            <a:r>
              <a:rPr lang="fr-FR" sz="1100" dirty="0" smtClean="0">
                <a:solidFill>
                  <a:srgbClr val="00B050"/>
                </a:solidFill>
              </a:rPr>
              <a:t>Le réservoir assure une fonction de sécurité</a:t>
            </a:r>
          </a:p>
          <a:p>
            <a:pPr>
              <a:buNone/>
            </a:pPr>
            <a:r>
              <a:rPr lang="fr-FR" sz="1100" dirty="0" smtClean="0">
                <a:solidFill>
                  <a:srgbClr val="00B050"/>
                </a:solidFill>
              </a:rPr>
              <a:t>                                                 d'approvisionnement dans l'éventualité d'un incident</a:t>
            </a:r>
          </a:p>
          <a:p>
            <a:pPr>
              <a:buNone/>
            </a:pPr>
            <a:r>
              <a:rPr lang="fr-FR" sz="1100" dirty="0" smtClean="0">
                <a:solidFill>
                  <a:srgbClr val="00B050"/>
                </a:solidFill>
              </a:rPr>
              <a:t>                                                  sur les équipements d'alimentation du réseau :</a:t>
            </a:r>
          </a:p>
          <a:p>
            <a:pPr>
              <a:buNone/>
            </a:pPr>
            <a:r>
              <a:rPr lang="fr-FR" sz="1100" dirty="0" smtClean="0"/>
              <a:t>                                                  pollution de la ressource, pannes d'origines diverses</a:t>
            </a:r>
          </a:p>
          <a:p>
            <a:pPr>
              <a:buNone/>
            </a:pPr>
            <a:r>
              <a:rPr lang="fr-FR" sz="1100" dirty="0" smtClean="0"/>
              <a:t>                                                  de la station de pompage, rupture d'une canalisation</a:t>
            </a:r>
          </a:p>
          <a:p>
            <a:pPr>
              <a:buNone/>
            </a:pPr>
            <a:r>
              <a:rPr lang="fr-FR" sz="1100" dirty="0" smtClean="0"/>
              <a:t>                                                  d'adduction, ... .</a:t>
            </a:r>
          </a:p>
          <a:p>
            <a:pPr>
              <a:buNone/>
            </a:pPr>
            <a:endParaRPr lang="fr-FR" sz="1100" dirty="0" smtClean="0"/>
          </a:p>
          <a:p>
            <a:pPr>
              <a:buNone/>
            </a:pPr>
            <a:r>
              <a:rPr lang="fr-FR" sz="1100" dirty="0" smtClean="0"/>
              <a:t>                                                                                                               ● </a:t>
            </a:r>
            <a:r>
              <a:rPr lang="fr-FR" sz="1100" dirty="0" smtClean="0">
                <a:solidFill>
                  <a:srgbClr val="00B050"/>
                </a:solidFill>
              </a:rPr>
              <a:t>Les réservoirs servent aussi à stocker l'eau pendant</a:t>
            </a:r>
          </a:p>
          <a:p>
            <a:pPr>
              <a:buNone/>
            </a:pPr>
            <a:r>
              <a:rPr lang="fr-FR" sz="1100" dirty="0" smtClean="0">
                <a:solidFill>
                  <a:srgbClr val="00B050"/>
                </a:solidFill>
              </a:rPr>
              <a:t>                                                                                                                   les périodes de faible consommation </a:t>
            </a:r>
            <a:r>
              <a:rPr lang="fr-FR" sz="1100" dirty="0" smtClean="0"/>
              <a:t>(la nuit le plus</a:t>
            </a:r>
          </a:p>
          <a:p>
            <a:pPr>
              <a:buNone/>
            </a:pPr>
            <a:r>
              <a:rPr lang="fr-FR" sz="1100" dirty="0" smtClean="0"/>
              <a:t>                                                                                                                   souvent) pour pouvoir répondre à la demande de pointe sans avoir</a:t>
            </a:r>
          </a:p>
        </p:txBody>
      </p:sp>
      <p:pic>
        <p:nvPicPr>
          <p:cNvPr id="6146" name="Picture 2"/>
          <p:cNvPicPr>
            <a:picLocks noChangeAspect="1" noChangeArrowheads="1"/>
          </p:cNvPicPr>
          <p:nvPr/>
        </p:nvPicPr>
        <p:blipFill>
          <a:blip r:embed="rId2" cstate="print"/>
          <a:srcRect/>
          <a:stretch>
            <a:fillRect/>
          </a:stretch>
        </p:blipFill>
        <p:spPr bwMode="auto">
          <a:xfrm>
            <a:off x="0" y="142852"/>
            <a:ext cx="1557336" cy="1143008"/>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normAutofit/>
          </a:bodyPr>
          <a:lstStyle/>
          <a:p>
            <a:pPr>
              <a:buNone/>
            </a:pPr>
            <a:r>
              <a:rPr lang="fr-FR" sz="1600" dirty="0" smtClean="0"/>
              <a:t>On distingue 2 types d’ouvrages souvent situés au point le plus élevé de la ville ou du village.</a:t>
            </a:r>
          </a:p>
          <a:p>
            <a:pPr>
              <a:buNone/>
            </a:pPr>
            <a:r>
              <a:rPr lang="fr-FR" sz="1600" dirty="0" smtClean="0"/>
              <a:t>CHAMPIGNON</a:t>
            </a:r>
            <a:endParaRPr lang="fr-FR" sz="1600" dirty="0"/>
          </a:p>
        </p:txBody>
      </p:sp>
      <p:pic>
        <p:nvPicPr>
          <p:cNvPr id="7171" name="Picture 3"/>
          <p:cNvPicPr>
            <a:picLocks noChangeAspect="1" noChangeArrowheads="1"/>
          </p:cNvPicPr>
          <p:nvPr/>
        </p:nvPicPr>
        <p:blipFill>
          <a:blip r:embed="rId2" cstate="print"/>
          <a:srcRect/>
          <a:stretch>
            <a:fillRect/>
          </a:stretch>
        </p:blipFill>
        <p:spPr bwMode="auto">
          <a:xfrm>
            <a:off x="285720" y="1857364"/>
            <a:ext cx="2128838" cy="4500594"/>
          </a:xfrm>
          <a:prstGeom prst="rect">
            <a:avLst/>
          </a:prstGeom>
          <a:noFill/>
          <a:ln w="9525">
            <a:noFill/>
            <a:miter lim="800000"/>
            <a:headEnd/>
            <a:tailEnd/>
          </a:ln>
          <a:effectLst/>
        </p:spPr>
      </p:pic>
      <p:pic>
        <p:nvPicPr>
          <p:cNvPr id="7172" name="Picture 4"/>
          <p:cNvPicPr>
            <a:picLocks noChangeAspect="1" noChangeArrowheads="1"/>
          </p:cNvPicPr>
          <p:nvPr/>
        </p:nvPicPr>
        <p:blipFill>
          <a:blip r:embed="rId3" cstate="print"/>
          <a:srcRect/>
          <a:stretch>
            <a:fillRect/>
          </a:stretch>
        </p:blipFill>
        <p:spPr bwMode="auto">
          <a:xfrm>
            <a:off x="2357422" y="1857364"/>
            <a:ext cx="762310" cy="4500594"/>
          </a:xfrm>
          <a:prstGeom prst="rect">
            <a:avLst/>
          </a:prstGeom>
          <a:noFill/>
          <a:ln w="9525">
            <a:noFill/>
            <a:miter lim="800000"/>
            <a:headEnd/>
            <a:tailEnd/>
          </a:ln>
          <a:effectLst/>
        </p:spPr>
      </p:pic>
      <p:pic>
        <p:nvPicPr>
          <p:cNvPr id="7174" name="Picture 6"/>
          <p:cNvPicPr>
            <a:picLocks noChangeAspect="1" noChangeArrowheads="1"/>
          </p:cNvPicPr>
          <p:nvPr/>
        </p:nvPicPr>
        <p:blipFill>
          <a:blip r:embed="rId4" cstate="print"/>
          <a:srcRect/>
          <a:stretch>
            <a:fillRect/>
          </a:stretch>
        </p:blipFill>
        <p:spPr bwMode="auto">
          <a:xfrm>
            <a:off x="2928926" y="2000240"/>
            <a:ext cx="776289" cy="1044780"/>
          </a:xfrm>
          <a:prstGeom prst="rect">
            <a:avLst/>
          </a:prstGeom>
          <a:noFill/>
          <a:ln w="9525">
            <a:noFill/>
            <a:miter lim="800000"/>
            <a:headEnd/>
            <a:tailEnd/>
          </a:ln>
          <a:effectLst/>
        </p:spPr>
      </p:pic>
      <p:sp>
        <p:nvSpPr>
          <p:cNvPr id="9" name="Rectangle 8"/>
          <p:cNvSpPr/>
          <p:nvPr/>
        </p:nvSpPr>
        <p:spPr>
          <a:xfrm>
            <a:off x="2357422" y="1857364"/>
            <a:ext cx="1000132" cy="707886"/>
          </a:xfrm>
          <a:prstGeom prst="rect">
            <a:avLst/>
          </a:prstGeom>
        </p:spPr>
        <p:txBody>
          <a:bodyPr wrap="square">
            <a:spAutoFit/>
          </a:bodyPr>
          <a:lstStyle/>
          <a:p>
            <a:r>
              <a:rPr lang="fr-FR" sz="800" dirty="0" smtClean="0"/>
              <a:t>Il existe de</a:t>
            </a:r>
          </a:p>
          <a:p>
            <a:r>
              <a:rPr lang="fr-FR" sz="800" dirty="0" smtClean="0"/>
              <a:t>nombreuses</a:t>
            </a:r>
          </a:p>
          <a:p>
            <a:r>
              <a:rPr lang="fr-FR" sz="800" dirty="0" smtClean="0"/>
              <a:t>formes de</a:t>
            </a:r>
          </a:p>
          <a:p>
            <a:r>
              <a:rPr lang="fr-FR" sz="800" dirty="0" smtClean="0"/>
              <a:t>châteaux</a:t>
            </a:r>
          </a:p>
          <a:p>
            <a:r>
              <a:rPr lang="fr-FR" sz="800" dirty="0" smtClean="0"/>
              <a:t>d’eau</a:t>
            </a:r>
            <a:endParaRPr lang="fr-FR" sz="800" dirty="0"/>
          </a:p>
        </p:txBody>
      </p:sp>
      <p:sp>
        <p:nvSpPr>
          <p:cNvPr id="10" name="ZoneTexte 9"/>
          <p:cNvSpPr txBox="1"/>
          <p:nvPr/>
        </p:nvSpPr>
        <p:spPr>
          <a:xfrm>
            <a:off x="2786050" y="3000372"/>
            <a:ext cx="857256" cy="261610"/>
          </a:xfrm>
          <a:prstGeom prst="rect">
            <a:avLst/>
          </a:prstGeom>
          <a:noFill/>
        </p:spPr>
        <p:txBody>
          <a:bodyPr wrap="square" rtlCol="0">
            <a:spAutoFit/>
          </a:bodyPr>
          <a:lstStyle/>
          <a:p>
            <a:r>
              <a:rPr lang="fr-FR" sz="1100" dirty="0" smtClean="0">
                <a:solidFill>
                  <a:srgbClr val="7030A0"/>
                </a:solidFill>
              </a:rPr>
              <a:t>hyperbole</a:t>
            </a:r>
            <a:endParaRPr lang="fr-FR" sz="1100" dirty="0">
              <a:solidFill>
                <a:srgbClr val="7030A0"/>
              </a:solidFill>
            </a:endParaRPr>
          </a:p>
        </p:txBody>
      </p:sp>
      <p:sp>
        <p:nvSpPr>
          <p:cNvPr id="11" name="ZoneTexte 10"/>
          <p:cNvSpPr txBox="1"/>
          <p:nvPr/>
        </p:nvSpPr>
        <p:spPr>
          <a:xfrm>
            <a:off x="2786050" y="3714752"/>
            <a:ext cx="1071570" cy="261610"/>
          </a:xfrm>
          <a:prstGeom prst="rect">
            <a:avLst/>
          </a:prstGeom>
          <a:noFill/>
        </p:spPr>
        <p:txBody>
          <a:bodyPr wrap="square" rtlCol="0">
            <a:spAutoFit/>
          </a:bodyPr>
          <a:lstStyle/>
          <a:p>
            <a:r>
              <a:rPr lang="fr-FR" sz="1100" dirty="0" smtClean="0">
                <a:solidFill>
                  <a:srgbClr val="7030A0"/>
                </a:solidFill>
              </a:rPr>
              <a:t>Cuve conique</a:t>
            </a:r>
            <a:endParaRPr lang="fr-FR" sz="1100" dirty="0">
              <a:solidFill>
                <a:srgbClr val="7030A0"/>
              </a:solidFill>
            </a:endParaRPr>
          </a:p>
        </p:txBody>
      </p:sp>
      <p:sp>
        <p:nvSpPr>
          <p:cNvPr id="12" name="Rectangle 11"/>
          <p:cNvSpPr/>
          <p:nvPr/>
        </p:nvSpPr>
        <p:spPr>
          <a:xfrm>
            <a:off x="2786050" y="4429132"/>
            <a:ext cx="878767" cy="261610"/>
          </a:xfrm>
          <a:prstGeom prst="rect">
            <a:avLst/>
          </a:prstGeom>
        </p:spPr>
        <p:txBody>
          <a:bodyPr wrap="none">
            <a:spAutoFit/>
          </a:bodyPr>
          <a:lstStyle/>
          <a:p>
            <a:r>
              <a:rPr lang="fr-FR" sz="1100" dirty="0" smtClean="0">
                <a:solidFill>
                  <a:srgbClr val="7030A0"/>
                </a:solidFill>
              </a:rPr>
              <a:t>COLONNE</a:t>
            </a:r>
            <a:endParaRPr lang="fr-FR" sz="1100" dirty="0">
              <a:solidFill>
                <a:srgbClr val="7030A0"/>
              </a:solidFill>
            </a:endParaRPr>
          </a:p>
        </p:txBody>
      </p:sp>
      <p:sp>
        <p:nvSpPr>
          <p:cNvPr id="13" name="ZoneTexte 12"/>
          <p:cNvSpPr txBox="1"/>
          <p:nvPr/>
        </p:nvSpPr>
        <p:spPr>
          <a:xfrm>
            <a:off x="2786050" y="5143512"/>
            <a:ext cx="1428760" cy="261610"/>
          </a:xfrm>
          <a:prstGeom prst="rect">
            <a:avLst/>
          </a:prstGeom>
          <a:noFill/>
        </p:spPr>
        <p:txBody>
          <a:bodyPr wrap="square" rtlCol="0">
            <a:spAutoFit/>
          </a:bodyPr>
          <a:lstStyle/>
          <a:p>
            <a:r>
              <a:rPr lang="fr-FR" sz="1100" dirty="0" smtClean="0">
                <a:solidFill>
                  <a:srgbClr val="7030A0"/>
                </a:solidFill>
              </a:rPr>
              <a:t>champignon</a:t>
            </a:r>
            <a:endParaRPr lang="fr-FR" sz="1100" dirty="0">
              <a:solidFill>
                <a:srgbClr val="7030A0"/>
              </a:solidFill>
            </a:endParaRPr>
          </a:p>
        </p:txBody>
      </p:sp>
      <p:sp>
        <p:nvSpPr>
          <p:cNvPr id="14" name="Rectangle 13"/>
          <p:cNvSpPr/>
          <p:nvPr/>
        </p:nvSpPr>
        <p:spPr>
          <a:xfrm>
            <a:off x="2786050" y="5715016"/>
            <a:ext cx="2214562" cy="430887"/>
          </a:xfrm>
          <a:prstGeom prst="rect">
            <a:avLst/>
          </a:prstGeom>
        </p:spPr>
        <p:txBody>
          <a:bodyPr wrap="square">
            <a:spAutoFit/>
          </a:bodyPr>
          <a:lstStyle/>
          <a:p>
            <a:r>
              <a:rPr lang="fr-FR" sz="1100" dirty="0" smtClean="0">
                <a:solidFill>
                  <a:srgbClr val="7030A0"/>
                </a:solidFill>
              </a:rPr>
              <a:t>FORT</a:t>
            </a:r>
          </a:p>
          <a:p>
            <a:r>
              <a:rPr lang="fr-FR" sz="1100" dirty="0" smtClean="0">
                <a:solidFill>
                  <a:srgbClr val="7030A0"/>
                </a:solidFill>
              </a:rPr>
              <a:t>ENCORBELLEMENT</a:t>
            </a:r>
            <a:endParaRPr lang="fr-FR" sz="1100" dirty="0">
              <a:solidFill>
                <a:srgbClr val="7030A0"/>
              </a:solidFill>
            </a:endParaRPr>
          </a:p>
        </p:txBody>
      </p:sp>
      <p:cxnSp>
        <p:nvCxnSpPr>
          <p:cNvPr id="16" name="Connecteur droit avec flèche 15"/>
          <p:cNvCxnSpPr/>
          <p:nvPr/>
        </p:nvCxnSpPr>
        <p:spPr>
          <a:xfrm rot="16200000" flipH="1">
            <a:off x="1750199" y="4464851"/>
            <a:ext cx="857256" cy="64294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pic>
        <p:nvPicPr>
          <p:cNvPr id="7175" name="Picture 7"/>
          <p:cNvPicPr>
            <a:picLocks noChangeAspect="1" noChangeArrowheads="1"/>
          </p:cNvPicPr>
          <p:nvPr/>
        </p:nvPicPr>
        <p:blipFill>
          <a:blip r:embed="rId5" cstate="print"/>
          <a:srcRect/>
          <a:stretch>
            <a:fillRect/>
          </a:stretch>
        </p:blipFill>
        <p:spPr bwMode="auto">
          <a:xfrm>
            <a:off x="6572264" y="1857364"/>
            <a:ext cx="2286015" cy="4500879"/>
          </a:xfrm>
          <a:prstGeom prst="rect">
            <a:avLst/>
          </a:prstGeom>
          <a:noFill/>
          <a:ln w="9525">
            <a:noFill/>
            <a:miter lim="800000"/>
            <a:headEnd/>
            <a:tailEnd/>
          </a:ln>
          <a:effectLst/>
        </p:spPr>
      </p:pic>
      <p:pic>
        <p:nvPicPr>
          <p:cNvPr id="7176" name="Picture 8"/>
          <p:cNvPicPr>
            <a:picLocks noChangeAspect="1" noChangeArrowheads="1"/>
          </p:cNvPicPr>
          <p:nvPr/>
        </p:nvPicPr>
        <p:blipFill>
          <a:blip r:embed="rId6" cstate="print"/>
          <a:srcRect/>
          <a:stretch>
            <a:fillRect/>
          </a:stretch>
        </p:blipFill>
        <p:spPr bwMode="auto">
          <a:xfrm>
            <a:off x="5429256" y="1857364"/>
            <a:ext cx="1195423" cy="4500594"/>
          </a:xfrm>
          <a:prstGeom prst="rect">
            <a:avLst/>
          </a:prstGeom>
          <a:noFill/>
          <a:ln w="9525">
            <a:noFill/>
            <a:miter lim="800000"/>
            <a:headEnd/>
            <a:tailEnd/>
          </a:ln>
          <a:effectLst/>
        </p:spPr>
      </p:pic>
      <p:sp>
        <p:nvSpPr>
          <p:cNvPr id="19" name="Rectangle 18"/>
          <p:cNvSpPr/>
          <p:nvPr/>
        </p:nvSpPr>
        <p:spPr>
          <a:xfrm>
            <a:off x="5643570" y="1857364"/>
            <a:ext cx="1214446" cy="707886"/>
          </a:xfrm>
          <a:prstGeom prst="rect">
            <a:avLst/>
          </a:prstGeom>
        </p:spPr>
        <p:txBody>
          <a:bodyPr wrap="square">
            <a:spAutoFit/>
          </a:bodyPr>
          <a:lstStyle/>
          <a:p>
            <a:r>
              <a:rPr lang="fr-FR" sz="800" dirty="0" smtClean="0"/>
              <a:t>Il existe autant de</a:t>
            </a:r>
          </a:p>
          <a:p>
            <a:r>
              <a:rPr lang="fr-FR" sz="800" dirty="0" smtClean="0"/>
              <a:t>Formes possibles</a:t>
            </a:r>
          </a:p>
          <a:p>
            <a:r>
              <a:rPr lang="fr-FR" sz="800" dirty="0" smtClean="0"/>
              <a:t>que de réservoirs</a:t>
            </a:r>
          </a:p>
          <a:p>
            <a:r>
              <a:rPr lang="fr-FR" sz="800" dirty="0" smtClean="0"/>
              <a:t>        plus ou moins</a:t>
            </a:r>
          </a:p>
          <a:p>
            <a:r>
              <a:rPr lang="fr-FR" sz="800" dirty="0" smtClean="0"/>
              <a:t>           enterrés</a:t>
            </a:r>
            <a:endParaRPr lang="fr-FR" sz="800" dirty="0"/>
          </a:p>
        </p:txBody>
      </p:sp>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win 7\Desktop\AEP\AEP-03.jpg"/>
          <p:cNvPicPr>
            <a:picLocks noGrp="1" noChangeAspect="1" noChangeArrowheads="1"/>
          </p:cNvPicPr>
          <p:nvPr>
            <p:ph sz="quarter" idx="1"/>
          </p:nvPr>
        </p:nvPicPr>
        <p:blipFill>
          <a:blip r:embed="rId2" cstate="print"/>
          <a:srcRect/>
          <a:stretch>
            <a:fillRect/>
          </a:stretch>
        </p:blipFill>
        <p:spPr bwMode="auto">
          <a:xfrm>
            <a:off x="285720" y="1643050"/>
            <a:ext cx="2857500" cy="3810000"/>
          </a:xfrm>
          <a:prstGeom prst="rect">
            <a:avLst/>
          </a:prstGeom>
          <a:noFill/>
        </p:spPr>
      </p:pic>
      <p:pic>
        <p:nvPicPr>
          <p:cNvPr id="1027" name="Picture 3" descr="C:\Users\win 7\Desktop\AEP\kkkk.jpg"/>
          <p:cNvPicPr>
            <a:picLocks noChangeAspect="1" noChangeArrowheads="1"/>
          </p:cNvPicPr>
          <p:nvPr/>
        </p:nvPicPr>
        <p:blipFill>
          <a:blip r:embed="rId3" cstate="print"/>
          <a:srcRect/>
          <a:stretch>
            <a:fillRect/>
          </a:stretch>
        </p:blipFill>
        <p:spPr bwMode="auto">
          <a:xfrm>
            <a:off x="5572132" y="4214818"/>
            <a:ext cx="2466975" cy="1847850"/>
          </a:xfrm>
          <a:prstGeom prst="rect">
            <a:avLst/>
          </a:prstGeom>
          <a:noFill/>
        </p:spPr>
      </p:pic>
      <p:pic>
        <p:nvPicPr>
          <p:cNvPr id="1028" name="Picture 4" descr="C:\Users\win 7\Desktop\AEP\kkll.jpg"/>
          <p:cNvPicPr>
            <a:picLocks noChangeAspect="1" noChangeArrowheads="1"/>
          </p:cNvPicPr>
          <p:nvPr/>
        </p:nvPicPr>
        <p:blipFill>
          <a:blip r:embed="rId4" cstate="print"/>
          <a:srcRect/>
          <a:stretch>
            <a:fillRect/>
          </a:stretch>
        </p:blipFill>
        <p:spPr bwMode="auto">
          <a:xfrm>
            <a:off x="4071934" y="1643050"/>
            <a:ext cx="1847850" cy="2466975"/>
          </a:xfrm>
          <a:prstGeom prst="rect">
            <a:avLst/>
          </a:prstGeom>
          <a:noFill/>
        </p:spPr>
      </p:pic>
      <p:pic>
        <p:nvPicPr>
          <p:cNvPr id="1029" name="Picture 5" descr="C:\Users\win 7\Desktop\AEP\téléchargement.jpg"/>
          <p:cNvPicPr>
            <a:picLocks noChangeAspect="1" noChangeArrowheads="1"/>
          </p:cNvPicPr>
          <p:nvPr/>
        </p:nvPicPr>
        <p:blipFill>
          <a:blip r:embed="rId5" cstate="print"/>
          <a:srcRect/>
          <a:stretch>
            <a:fillRect/>
          </a:stretch>
        </p:blipFill>
        <p:spPr bwMode="auto">
          <a:xfrm>
            <a:off x="6786578" y="1643050"/>
            <a:ext cx="1847850" cy="2466975"/>
          </a:xfrm>
          <a:prstGeom prst="rect">
            <a:avLst/>
          </a:prstGeom>
          <a:noFill/>
        </p:spPr>
      </p:pic>
      <p:pic>
        <p:nvPicPr>
          <p:cNvPr id="1030" name="Picture 6"/>
          <p:cNvPicPr>
            <a:picLocks noChangeAspect="1" noChangeArrowheads="1"/>
          </p:cNvPicPr>
          <p:nvPr/>
        </p:nvPicPr>
        <p:blipFill>
          <a:blip r:embed="rId6" cstate="print"/>
          <a:srcRect/>
          <a:stretch>
            <a:fillRect/>
          </a:stretch>
        </p:blipFill>
        <p:spPr bwMode="auto">
          <a:xfrm>
            <a:off x="0" y="0"/>
            <a:ext cx="1309685" cy="1204128"/>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lstStyle/>
          <a:p>
            <a:pPr>
              <a:buNone/>
            </a:pPr>
            <a:r>
              <a:rPr lang="fr-FR" sz="2000" dirty="0" smtClean="0">
                <a:solidFill>
                  <a:srgbClr val="FF0000"/>
                </a:solidFill>
              </a:rPr>
              <a:t>Les canalisations:              </a:t>
            </a:r>
            <a:r>
              <a:rPr lang="fr-FR" sz="1200" dirty="0" smtClean="0">
                <a:solidFill>
                  <a:srgbClr val="0070C0"/>
                </a:solidFill>
              </a:rPr>
              <a:t>acheminer l’eau potable</a:t>
            </a:r>
          </a:p>
          <a:p>
            <a:pPr>
              <a:buNone/>
            </a:pPr>
            <a:endParaRPr lang="fr-FR" sz="2000" dirty="0" smtClean="0">
              <a:solidFill>
                <a:srgbClr val="FF0000"/>
              </a:solidFill>
            </a:endParaRPr>
          </a:p>
          <a:p>
            <a:pPr>
              <a:buNone/>
            </a:pPr>
            <a:endParaRPr lang="fr-FR" sz="2000" dirty="0" smtClean="0">
              <a:solidFill>
                <a:srgbClr val="FF0000"/>
              </a:solidFill>
            </a:endParaRPr>
          </a:p>
          <a:p>
            <a:pPr>
              <a:buNone/>
            </a:pPr>
            <a:endParaRPr lang="fr-FR" sz="2000" dirty="0" smtClean="0">
              <a:solidFill>
                <a:srgbClr val="FF0000"/>
              </a:solidFill>
            </a:endParaRPr>
          </a:p>
          <a:p>
            <a:pPr>
              <a:buNone/>
            </a:pPr>
            <a:endParaRPr lang="fr-FR" sz="2000" dirty="0" smtClean="0">
              <a:solidFill>
                <a:srgbClr val="FF0000"/>
              </a:solidFill>
            </a:endParaRPr>
          </a:p>
          <a:p>
            <a:pPr>
              <a:buNone/>
            </a:pPr>
            <a:endParaRPr lang="fr-FR" sz="2000" dirty="0" smtClean="0">
              <a:solidFill>
                <a:srgbClr val="FF0000"/>
              </a:solidFill>
            </a:endParaRPr>
          </a:p>
          <a:p>
            <a:pPr>
              <a:buNone/>
            </a:pPr>
            <a:endParaRPr lang="fr-FR" sz="2000" dirty="0" smtClean="0">
              <a:solidFill>
                <a:srgbClr val="FF0000"/>
              </a:solidFill>
            </a:endParaRPr>
          </a:p>
          <a:p>
            <a:pPr>
              <a:buNone/>
            </a:pPr>
            <a:endParaRPr lang="fr-FR" sz="2000" dirty="0" smtClean="0">
              <a:solidFill>
                <a:srgbClr val="FF0000"/>
              </a:solidFill>
            </a:endParaRPr>
          </a:p>
          <a:p>
            <a:pPr>
              <a:buNone/>
            </a:pPr>
            <a:endParaRPr lang="fr-FR" sz="2000" dirty="0" smtClean="0">
              <a:solidFill>
                <a:srgbClr val="FF0000"/>
              </a:solidFill>
            </a:endParaRPr>
          </a:p>
          <a:p>
            <a:pPr>
              <a:buNone/>
            </a:pPr>
            <a:endParaRPr lang="fr-FR" sz="2000" dirty="0" smtClean="0">
              <a:solidFill>
                <a:srgbClr val="FF0000"/>
              </a:solidFill>
            </a:endParaRPr>
          </a:p>
          <a:p>
            <a:pPr>
              <a:buNone/>
            </a:pPr>
            <a:endParaRPr lang="fr-FR" sz="2000" dirty="0" smtClean="0">
              <a:solidFill>
                <a:srgbClr val="FF0000"/>
              </a:solidFill>
            </a:endParaRPr>
          </a:p>
          <a:p>
            <a:pPr>
              <a:buNone/>
            </a:pPr>
            <a:endParaRPr lang="fr-FR" sz="2000" dirty="0" smtClean="0">
              <a:solidFill>
                <a:srgbClr val="FF0000"/>
              </a:solidFill>
            </a:endParaRPr>
          </a:p>
          <a:p>
            <a:pPr>
              <a:buNone/>
            </a:pPr>
            <a:endParaRPr lang="fr-FR" sz="2000" dirty="0" smtClean="0">
              <a:solidFill>
                <a:srgbClr val="FF0000"/>
              </a:solidFill>
            </a:endParaRPr>
          </a:p>
          <a:p>
            <a:pPr>
              <a:buNone/>
            </a:pPr>
            <a:endParaRPr lang="fr-FR" dirty="0"/>
          </a:p>
        </p:txBody>
      </p:sp>
      <p:pic>
        <p:nvPicPr>
          <p:cNvPr id="5" name="Picture 2"/>
          <p:cNvPicPr>
            <a:picLocks noChangeAspect="1" noChangeArrowheads="1"/>
          </p:cNvPicPr>
          <p:nvPr/>
        </p:nvPicPr>
        <p:blipFill>
          <a:blip r:embed="rId2" cstate="print"/>
          <a:srcRect/>
          <a:stretch>
            <a:fillRect/>
          </a:stretch>
        </p:blipFill>
        <p:spPr bwMode="auto">
          <a:xfrm>
            <a:off x="357158" y="3000372"/>
            <a:ext cx="1670843" cy="2069718"/>
          </a:xfrm>
          <a:prstGeom prst="rect">
            <a:avLst/>
          </a:prstGeom>
          <a:noFill/>
          <a:ln w="9525">
            <a:noFill/>
            <a:miter lim="800000"/>
            <a:headEnd/>
            <a:tailEnd/>
          </a:ln>
          <a:effectLst/>
        </p:spPr>
      </p:pic>
      <p:sp>
        <p:nvSpPr>
          <p:cNvPr id="6" name="Rectangle 5"/>
          <p:cNvSpPr/>
          <p:nvPr/>
        </p:nvSpPr>
        <p:spPr>
          <a:xfrm>
            <a:off x="1500166" y="4286256"/>
            <a:ext cx="2000264" cy="877163"/>
          </a:xfrm>
          <a:prstGeom prst="rect">
            <a:avLst/>
          </a:prstGeom>
        </p:spPr>
        <p:txBody>
          <a:bodyPr wrap="square">
            <a:spAutoFit/>
          </a:bodyPr>
          <a:lstStyle/>
          <a:p>
            <a:r>
              <a:rPr lang="fr-FR" dirty="0" smtClean="0"/>
              <a:t>●</a:t>
            </a:r>
            <a:r>
              <a:rPr lang="fr-FR" dirty="0" smtClean="0">
                <a:solidFill>
                  <a:schemeClr val="accent1">
                    <a:lumMod val="75000"/>
                  </a:schemeClr>
                </a:solidFill>
              </a:rPr>
              <a:t> </a:t>
            </a:r>
            <a:r>
              <a:rPr lang="fr-FR" sz="1100" dirty="0" smtClean="0">
                <a:solidFill>
                  <a:schemeClr val="accent1">
                    <a:lumMod val="75000"/>
                  </a:schemeClr>
                </a:solidFill>
              </a:rPr>
              <a:t>le réseau de distribution</a:t>
            </a:r>
          </a:p>
          <a:p>
            <a:r>
              <a:rPr lang="fr-FR" sz="1100" dirty="0" smtClean="0"/>
              <a:t>qui assure la desserte</a:t>
            </a:r>
          </a:p>
          <a:p>
            <a:r>
              <a:rPr lang="fr-FR" sz="1100" dirty="0" smtClean="0"/>
              <a:t>vers tous</a:t>
            </a:r>
          </a:p>
          <a:p>
            <a:r>
              <a:rPr lang="fr-FR" sz="1100" dirty="0" smtClean="0"/>
              <a:t>les utilisateurs.</a:t>
            </a:r>
            <a:endParaRPr lang="fr-FR" sz="1100" dirty="0"/>
          </a:p>
        </p:txBody>
      </p:sp>
      <p:sp>
        <p:nvSpPr>
          <p:cNvPr id="7" name="Rectangle 6"/>
          <p:cNvSpPr/>
          <p:nvPr/>
        </p:nvSpPr>
        <p:spPr>
          <a:xfrm>
            <a:off x="1643042" y="3071810"/>
            <a:ext cx="2071702" cy="1046440"/>
          </a:xfrm>
          <a:prstGeom prst="rect">
            <a:avLst/>
          </a:prstGeom>
        </p:spPr>
        <p:txBody>
          <a:bodyPr wrap="square">
            <a:spAutoFit/>
          </a:bodyPr>
          <a:lstStyle/>
          <a:p>
            <a:r>
              <a:rPr lang="fr-FR" dirty="0" smtClean="0"/>
              <a:t>● </a:t>
            </a:r>
            <a:r>
              <a:rPr lang="fr-FR" sz="1100" dirty="0" smtClean="0">
                <a:solidFill>
                  <a:schemeClr val="accent1">
                    <a:lumMod val="75000"/>
                  </a:schemeClr>
                </a:solidFill>
              </a:rPr>
              <a:t>les conduites d’adduction</a:t>
            </a:r>
          </a:p>
          <a:p>
            <a:r>
              <a:rPr lang="fr-FR" sz="1100" dirty="0" smtClean="0"/>
              <a:t>destinées au transport des</a:t>
            </a:r>
          </a:p>
          <a:p>
            <a:r>
              <a:rPr lang="fr-FR" sz="1100" dirty="0" smtClean="0"/>
              <a:t>gros débits(par exemple</a:t>
            </a:r>
          </a:p>
          <a:p>
            <a:r>
              <a:rPr lang="fr-FR" sz="1100" dirty="0" smtClean="0"/>
              <a:t>entre la station de</a:t>
            </a:r>
          </a:p>
          <a:p>
            <a:r>
              <a:rPr lang="fr-FR" sz="1100" dirty="0" smtClean="0"/>
              <a:t> traitement et le réservoir)</a:t>
            </a:r>
            <a:endParaRPr lang="fr-FR" sz="1100" dirty="0"/>
          </a:p>
        </p:txBody>
      </p:sp>
      <p:sp>
        <p:nvSpPr>
          <p:cNvPr id="8" name="Rectangle 7"/>
          <p:cNvSpPr/>
          <p:nvPr/>
        </p:nvSpPr>
        <p:spPr>
          <a:xfrm>
            <a:off x="428596" y="1928802"/>
            <a:ext cx="8358246" cy="923330"/>
          </a:xfrm>
          <a:prstGeom prst="rect">
            <a:avLst/>
          </a:prstGeom>
        </p:spPr>
        <p:txBody>
          <a:bodyPr wrap="square">
            <a:spAutoFit/>
          </a:bodyPr>
          <a:lstStyle/>
          <a:p>
            <a:r>
              <a:rPr lang="fr-FR" sz="1200" dirty="0" smtClean="0"/>
              <a:t>La distribution d’eau potable jusqu’au consommateur s’effectue par un réseau souterrain de canalisations.</a:t>
            </a:r>
          </a:p>
          <a:p>
            <a:endParaRPr lang="fr-FR" sz="1200" dirty="0" smtClean="0"/>
          </a:p>
          <a:p>
            <a:endParaRPr lang="fr-FR" sz="1200" dirty="0" smtClean="0"/>
          </a:p>
          <a:p>
            <a:r>
              <a:rPr lang="fr-FR" sz="1200" dirty="0" smtClean="0"/>
              <a:t>On distingue </a:t>
            </a:r>
            <a:r>
              <a:rPr lang="fr-FR" dirty="0" smtClean="0"/>
              <a:t>:</a:t>
            </a:r>
            <a:endParaRPr lang="fr-FR" dirty="0"/>
          </a:p>
        </p:txBody>
      </p:sp>
      <p:pic>
        <p:nvPicPr>
          <p:cNvPr id="8196" name="Picture 4"/>
          <p:cNvPicPr>
            <a:picLocks noChangeAspect="1" noChangeArrowheads="1"/>
          </p:cNvPicPr>
          <p:nvPr/>
        </p:nvPicPr>
        <p:blipFill>
          <a:blip r:embed="rId3" cstate="print"/>
          <a:srcRect/>
          <a:stretch>
            <a:fillRect/>
          </a:stretch>
        </p:blipFill>
        <p:spPr bwMode="auto">
          <a:xfrm>
            <a:off x="3571868" y="2214554"/>
            <a:ext cx="5214974" cy="4083122"/>
          </a:xfrm>
          <a:prstGeom prst="rect">
            <a:avLst/>
          </a:prstGeom>
          <a:noFill/>
          <a:ln w="9525">
            <a:noFill/>
            <a:miter lim="800000"/>
            <a:headEnd/>
            <a:tailEnd/>
          </a:ln>
          <a:effectLst/>
        </p:spPr>
      </p:pic>
      <p:sp>
        <p:nvSpPr>
          <p:cNvPr id="11" name="Rectangle 10"/>
          <p:cNvSpPr/>
          <p:nvPr/>
        </p:nvSpPr>
        <p:spPr>
          <a:xfrm>
            <a:off x="4357686" y="2214554"/>
            <a:ext cx="1928826" cy="707886"/>
          </a:xfrm>
          <a:prstGeom prst="rect">
            <a:avLst/>
          </a:prstGeom>
        </p:spPr>
        <p:txBody>
          <a:bodyPr wrap="square">
            <a:spAutoFit/>
          </a:bodyPr>
          <a:lstStyle/>
          <a:p>
            <a:r>
              <a:rPr lang="fr-FR" sz="800" dirty="0" smtClean="0">
                <a:solidFill>
                  <a:srgbClr val="00B050"/>
                </a:solidFill>
              </a:rPr>
              <a:t>Les diamètres </a:t>
            </a:r>
            <a:r>
              <a:rPr lang="fr-FR" sz="800" dirty="0" smtClean="0"/>
              <a:t>varient de 40 mm (pour les antennes desservant quelques</a:t>
            </a:r>
          </a:p>
          <a:p>
            <a:r>
              <a:rPr lang="fr-FR" sz="800" dirty="0" smtClean="0"/>
              <a:t>abonnés) à des valeurs supérieures </a:t>
            </a:r>
          </a:p>
          <a:p>
            <a:r>
              <a:rPr lang="fr-FR" sz="800" dirty="0" smtClean="0"/>
              <a:t>   à 1 m (pour les adductions de grands</a:t>
            </a:r>
          </a:p>
          <a:p>
            <a:r>
              <a:rPr lang="fr-FR" sz="800" dirty="0" smtClean="0"/>
              <a:t>                            centres urbains).</a:t>
            </a:r>
            <a:endParaRPr lang="fr-FR" sz="800" dirty="0"/>
          </a:p>
        </p:txBody>
      </p:sp>
      <p:sp>
        <p:nvSpPr>
          <p:cNvPr id="12" name="Rectangle 11"/>
          <p:cNvSpPr/>
          <p:nvPr/>
        </p:nvSpPr>
        <p:spPr>
          <a:xfrm>
            <a:off x="5500694" y="3071810"/>
            <a:ext cx="1500182" cy="584775"/>
          </a:xfrm>
          <a:prstGeom prst="rect">
            <a:avLst/>
          </a:prstGeom>
        </p:spPr>
        <p:txBody>
          <a:bodyPr wrap="square">
            <a:spAutoFit/>
          </a:bodyPr>
          <a:lstStyle/>
          <a:p>
            <a:r>
              <a:rPr lang="fr-FR" sz="800" dirty="0" smtClean="0">
                <a:solidFill>
                  <a:srgbClr val="00B050"/>
                </a:solidFill>
              </a:rPr>
              <a:t>La profondeur </a:t>
            </a:r>
            <a:r>
              <a:rPr lang="fr-FR" sz="800" dirty="0" smtClean="0"/>
              <a:t>des réseaux</a:t>
            </a:r>
          </a:p>
          <a:p>
            <a:r>
              <a:rPr lang="fr-FR" sz="800" dirty="0" smtClean="0"/>
              <a:t>est généralement voisine</a:t>
            </a:r>
          </a:p>
          <a:p>
            <a:r>
              <a:rPr lang="fr-FR" sz="800" dirty="0" smtClean="0"/>
              <a:t>de 1m (suffisante pour</a:t>
            </a:r>
          </a:p>
          <a:p>
            <a:r>
              <a:rPr lang="fr-FR" sz="800" dirty="0" smtClean="0"/>
              <a:t>éviter le gel).</a:t>
            </a:r>
            <a:endParaRPr lang="fr-FR" sz="800" dirty="0"/>
          </a:p>
        </p:txBody>
      </p:sp>
      <p:sp>
        <p:nvSpPr>
          <p:cNvPr id="13" name="Rectangle 12"/>
          <p:cNvSpPr/>
          <p:nvPr/>
        </p:nvSpPr>
        <p:spPr>
          <a:xfrm>
            <a:off x="3571868" y="3857628"/>
            <a:ext cx="1500182" cy="1200329"/>
          </a:xfrm>
          <a:prstGeom prst="rect">
            <a:avLst/>
          </a:prstGeom>
        </p:spPr>
        <p:txBody>
          <a:bodyPr wrap="square">
            <a:spAutoFit/>
          </a:bodyPr>
          <a:lstStyle/>
          <a:p>
            <a:r>
              <a:rPr lang="fr-FR" sz="800" dirty="0" smtClean="0">
                <a:solidFill>
                  <a:srgbClr val="00B050"/>
                </a:solidFill>
              </a:rPr>
              <a:t>Les matériaux </a:t>
            </a:r>
            <a:r>
              <a:rPr lang="fr-FR" sz="800" dirty="0" smtClean="0"/>
              <a:t>Ils</a:t>
            </a:r>
          </a:p>
          <a:p>
            <a:r>
              <a:rPr lang="fr-FR" sz="800" dirty="0" smtClean="0"/>
              <a:t> varient suivant la </a:t>
            </a:r>
          </a:p>
          <a:p>
            <a:r>
              <a:rPr lang="fr-FR" sz="800" dirty="0" smtClean="0"/>
              <a:t>nature du sol, la </a:t>
            </a:r>
          </a:p>
          <a:p>
            <a:r>
              <a:rPr lang="fr-FR" sz="800" dirty="0" smtClean="0"/>
              <a:t>profondeur, le diamètre,</a:t>
            </a:r>
          </a:p>
          <a:p>
            <a:r>
              <a:rPr lang="fr-FR" sz="800" dirty="0" smtClean="0"/>
              <a:t>la pression...</a:t>
            </a:r>
          </a:p>
          <a:p>
            <a:r>
              <a:rPr lang="fr-FR" sz="800" dirty="0" smtClean="0"/>
              <a:t>(fonte grise; fonte ductile;</a:t>
            </a:r>
          </a:p>
          <a:p>
            <a:r>
              <a:rPr lang="fr-FR" sz="800" dirty="0" smtClean="0"/>
              <a:t>Acier; béton armé; PVC;</a:t>
            </a:r>
          </a:p>
          <a:p>
            <a:r>
              <a:rPr lang="fr-FR" sz="800" dirty="0" smtClean="0"/>
              <a:t>Polythélène;résine</a:t>
            </a:r>
          </a:p>
          <a:p>
            <a:r>
              <a:rPr lang="fr-FR" sz="800" dirty="0" smtClean="0"/>
              <a:t> polyester</a:t>
            </a:r>
            <a:endParaRPr lang="fr-FR" sz="800" dirty="0"/>
          </a:p>
        </p:txBody>
      </p:sp>
      <p:sp>
        <p:nvSpPr>
          <p:cNvPr id="15" name="Rectangle 14"/>
          <p:cNvSpPr/>
          <p:nvPr/>
        </p:nvSpPr>
        <p:spPr>
          <a:xfrm>
            <a:off x="7000892" y="5286388"/>
            <a:ext cx="5143504" cy="461665"/>
          </a:xfrm>
          <a:prstGeom prst="rect">
            <a:avLst/>
          </a:prstGeom>
        </p:spPr>
        <p:txBody>
          <a:bodyPr wrap="square">
            <a:spAutoFit/>
          </a:bodyPr>
          <a:lstStyle/>
          <a:p>
            <a:r>
              <a:rPr lang="fr-FR" sz="800" b="1" dirty="0" smtClean="0">
                <a:solidFill>
                  <a:srgbClr val="7030A0"/>
                </a:solidFill>
              </a:rPr>
              <a:t>Les cônes</a:t>
            </a:r>
          </a:p>
          <a:p>
            <a:r>
              <a:rPr lang="fr-FR" sz="800" dirty="0" smtClean="0"/>
              <a:t>(Diminution de</a:t>
            </a:r>
          </a:p>
          <a:p>
            <a:r>
              <a:rPr lang="fr-FR" sz="800" dirty="0" smtClean="0"/>
              <a:t>diamètre)</a:t>
            </a:r>
            <a:endParaRPr lang="fr-FR" sz="800" dirty="0"/>
          </a:p>
        </p:txBody>
      </p:sp>
      <p:sp>
        <p:nvSpPr>
          <p:cNvPr id="16" name="Rectangle 15"/>
          <p:cNvSpPr/>
          <p:nvPr/>
        </p:nvSpPr>
        <p:spPr>
          <a:xfrm>
            <a:off x="6858000" y="2285992"/>
            <a:ext cx="4572000" cy="707886"/>
          </a:xfrm>
          <a:prstGeom prst="rect">
            <a:avLst/>
          </a:prstGeom>
        </p:spPr>
        <p:txBody>
          <a:bodyPr>
            <a:spAutoFit/>
          </a:bodyPr>
          <a:lstStyle/>
          <a:p>
            <a:r>
              <a:rPr lang="fr-FR" sz="800" dirty="0" smtClean="0"/>
              <a:t>Outre les tuyaux droits,</a:t>
            </a:r>
          </a:p>
          <a:p>
            <a:r>
              <a:rPr lang="fr-FR" sz="800" dirty="0" smtClean="0"/>
              <a:t>on utilise des pièces de</a:t>
            </a:r>
          </a:p>
          <a:p>
            <a:r>
              <a:rPr lang="fr-FR" sz="800" dirty="0" smtClean="0"/>
              <a:t>raccord permettant</a:t>
            </a:r>
          </a:p>
          <a:p>
            <a:r>
              <a:rPr lang="fr-FR" sz="800" dirty="0" smtClean="0"/>
              <a:t>d’adapter la conduite au</a:t>
            </a:r>
          </a:p>
          <a:p>
            <a:r>
              <a:rPr lang="fr-FR" sz="800" dirty="0" smtClean="0"/>
              <a:t>tracé prévu.</a:t>
            </a:r>
            <a:endParaRPr lang="fr-FR" sz="800" dirty="0"/>
          </a:p>
        </p:txBody>
      </p:sp>
      <p:sp>
        <p:nvSpPr>
          <p:cNvPr id="17" name="Rectangle 16"/>
          <p:cNvSpPr/>
          <p:nvPr/>
        </p:nvSpPr>
        <p:spPr>
          <a:xfrm>
            <a:off x="7929586" y="3786190"/>
            <a:ext cx="4572000" cy="461665"/>
          </a:xfrm>
          <a:prstGeom prst="rect">
            <a:avLst/>
          </a:prstGeom>
        </p:spPr>
        <p:txBody>
          <a:bodyPr>
            <a:spAutoFit/>
          </a:bodyPr>
          <a:lstStyle/>
          <a:p>
            <a:r>
              <a:rPr lang="fr-FR" sz="800" b="1" dirty="0" smtClean="0">
                <a:solidFill>
                  <a:srgbClr val="7030A0"/>
                </a:solidFill>
              </a:rPr>
              <a:t>Les coudes</a:t>
            </a:r>
          </a:p>
          <a:p>
            <a:r>
              <a:rPr lang="fr-FR" sz="800" dirty="0" smtClean="0"/>
              <a:t>(Changement</a:t>
            </a:r>
          </a:p>
          <a:p>
            <a:r>
              <a:rPr lang="fr-FR" sz="800" dirty="0" smtClean="0"/>
              <a:t>de direction)</a:t>
            </a:r>
            <a:endParaRPr lang="fr-FR" sz="800" dirty="0"/>
          </a:p>
        </p:txBody>
      </p:sp>
      <p:sp>
        <p:nvSpPr>
          <p:cNvPr id="18" name="Rectangle 17"/>
          <p:cNvSpPr/>
          <p:nvPr/>
        </p:nvSpPr>
        <p:spPr>
          <a:xfrm>
            <a:off x="6858000" y="4572008"/>
            <a:ext cx="4572000" cy="707886"/>
          </a:xfrm>
          <a:prstGeom prst="rect">
            <a:avLst/>
          </a:prstGeom>
        </p:spPr>
        <p:txBody>
          <a:bodyPr>
            <a:spAutoFit/>
          </a:bodyPr>
          <a:lstStyle/>
          <a:p>
            <a:r>
              <a:rPr lang="fr-FR" sz="800" b="1" dirty="0" smtClean="0">
                <a:solidFill>
                  <a:srgbClr val="7030A0"/>
                </a:solidFill>
              </a:rPr>
              <a:t>Les tés</a:t>
            </a:r>
          </a:p>
          <a:p>
            <a:r>
              <a:rPr lang="fr-FR" sz="800" dirty="0" smtClean="0"/>
              <a:t>(Raccordement à</a:t>
            </a:r>
          </a:p>
          <a:p>
            <a:r>
              <a:rPr lang="fr-FR" sz="800" dirty="0" smtClean="0"/>
              <a:t>l’équerre d’une</a:t>
            </a:r>
          </a:p>
          <a:p>
            <a:r>
              <a:rPr lang="fr-FR" sz="800" dirty="0" smtClean="0"/>
              <a:t>conduite sur une</a:t>
            </a:r>
          </a:p>
          <a:p>
            <a:r>
              <a:rPr lang="fr-FR" sz="800" dirty="0" smtClean="0"/>
              <a:t>autre)</a:t>
            </a:r>
            <a:endParaRPr lang="fr-FR" sz="800" dirty="0"/>
          </a:p>
        </p:txBody>
      </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301752" y="1527048"/>
            <a:ext cx="8503920" cy="4830910"/>
          </a:xfrm>
        </p:spPr>
        <p:txBody>
          <a:bodyPr/>
          <a:lstStyle/>
          <a:p>
            <a:pPr>
              <a:buNone/>
            </a:pPr>
            <a:r>
              <a:rPr lang="fr-FR" dirty="0" smtClean="0">
                <a:solidFill>
                  <a:srgbClr val="FF0000"/>
                </a:solidFill>
              </a:rPr>
              <a:t> Les accessoires de réseau:</a:t>
            </a:r>
          </a:p>
        </p:txBody>
      </p:sp>
      <p:sp>
        <p:nvSpPr>
          <p:cNvPr id="4" name="Rectangle 3"/>
          <p:cNvSpPr/>
          <p:nvPr/>
        </p:nvSpPr>
        <p:spPr>
          <a:xfrm>
            <a:off x="214282" y="2136339"/>
            <a:ext cx="8572560" cy="4247317"/>
          </a:xfrm>
          <a:prstGeom prst="rect">
            <a:avLst/>
          </a:prstGeom>
        </p:spPr>
        <p:txBody>
          <a:bodyPr wrap="square">
            <a:spAutoFit/>
          </a:bodyPr>
          <a:lstStyle/>
          <a:p>
            <a:r>
              <a:rPr lang="fr-FR" dirty="0" smtClean="0"/>
              <a:t>Les réseaux de distribution d'eau potable comportent des accessoires qui facilitent la </a:t>
            </a:r>
          </a:p>
          <a:p>
            <a:r>
              <a:rPr lang="fr-FR" dirty="0" smtClean="0"/>
              <a:t> et l'entretien, assurent la régulation de certains paramètres</a:t>
            </a:r>
          </a:p>
          <a:p>
            <a:r>
              <a:rPr lang="fr-FR" dirty="0" smtClean="0"/>
              <a:t>(débit, pression, hauteur d'eau, ...) ou encore permettent de disposer de points de</a:t>
            </a:r>
          </a:p>
          <a:p>
            <a:r>
              <a:rPr lang="fr-FR" dirty="0" smtClean="0"/>
              <a:t>puisage sur le réseau.</a:t>
            </a:r>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a:p>
        </p:txBody>
      </p:sp>
      <p:pic>
        <p:nvPicPr>
          <p:cNvPr id="1026" name="Picture 2"/>
          <p:cNvPicPr>
            <a:picLocks noChangeAspect="1" noChangeArrowheads="1"/>
          </p:cNvPicPr>
          <p:nvPr/>
        </p:nvPicPr>
        <p:blipFill>
          <a:blip r:embed="rId2" cstate="print"/>
          <a:srcRect/>
          <a:stretch>
            <a:fillRect/>
          </a:stretch>
        </p:blipFill>
        <p:spPr bwMode="auto">
          <a:xfrm>
            <a:off x="214282" y="3357562"/>
            <a:ext cx="4500593" cy="2143140"/>
          </a:xfrm>
          <a:prstGeom prst="rect">
            <a:avLst/>
          </a:prstGeom>
          <a:noFill/>
          <a:ln w="9525">
            <a:noFill/>
            <a:miter lim="800000"/>
            <a:headEnd/>
            <a:tailEnd/>
          </a:ln>
          <a:effectLst/>
        </p:spPr>
      </p:pic>
      <p:sp>
        <p:nvSpPr>
          <p:cNvPr id="6" name="Rectangle 5"/>
          <p:cNvSpPr/>
          <p:nvPr/>
        </p:nvSpPr>
        <p:spPr>
          <a:xfrm>
            <a:off x="214282" y="5429264"/>
            <a:ext cx="1928826" cy="738664"/>
          </a:xfrm>
          <a:prstGeom prst="rect">
            <a:avLst/>
          </a:prstGeom>
        </p:spPr>
        <p:txBody>
          <a:bodyPr wrap="square">
            <a:spAutoFit/>
          </a:bodyPr>
          <a:lstStyle/>
          <a:p>
            <a:r>
              <a:rPr lang="fr-FR" sz="1050" dirty="0" smtClean="0">
                <a:solidFill>
                  <a:srgbClr val="7030A0"/>
                </a:solidFill>
              </a:rPr>
              <a:t>Les robinets vannes:</a:t>
            </a:r>
          </a:p>
          <a:p>
            <a:r>
              <a:rPr lang="fr-FR" sz="1050" dirty="0" smtClean="0"/>
              <a:t>Appareils de sectionnement</a:t>
            </a:r>
          </a:p>
          <a:p>
            <a:r>
              <a:rPr lang="fr-FR" sz="1050" dirty="0" smtClean="0"/>
              <a:t>pour isoler un tronçon de</a:t>
            </a:r>
          </a:p>
          <a:p>
            <a:r>
              <a:rPr lang="fr-FR" sz="1050" dirty="0" smtClean="0"/>
              <a:t>conduite</a:t>
            </a:r>
            <a:endParaRPr lang="fr-FR" sz="1050" dirty="0"/>
          </a:p>
        </p:txBody>
      </p:sp>
      <p:sp>
        <p:nvSpPr>
          <p:cNvPr id="8" name="Rectangle 7"/>
          <p:cNvSpPr/>
          <p:nvPr/>
        </p:nvSpPr>
        <p:spPr>
          <a:xfrm>
            <a:off x="2357422" y="5429264"/>
            <a:ext cx="1785950" cy="900246"/>
          </a:xfrm>
          <a:prstGeom prst="rect">
            <a:avLst/>
          </a:prstGeom>
        </p:spPr>
        <p:txBody>
          <a:bodyPr wrap="square">
            <a:spAutoFit/>
          </a:bodyPr>
          <a:lstStyle/>
          <a:p>
            <a:r>
              <a:rPr lang="fr-FR" sz="1050" dirty="0" smtClean="0">
                <a:solidFill>
                  <a:srgbClr val="7030A0"/>
                </a:solidFill>
              </a:rPr>
              <a:t>Les robinets à papillon:</a:t>
            </a:r>
          </a:p>
          <a:p>
            <a:r>
              <a:rPr lang="fr-FR" sz="1050" dirty="0" smtClean="0"/>
              <a:t>Appareils de réglage de</a:t>
            </a:r>
          </a:p>
          <a:p>
            <a:r>
              <a:rPr lang="fr-FR" sz="1050" dirty="0" smtClean="0"/>
              <a:t>débit et de sectionnement</a:t>
            </a:r>
          </a:p>
          <a:p>
            <a:r>
              <a:rPr lang="fr-FR" sz="1050" dirty="0" smtClean="0"/>
              <a:t>utilisés pour les gros</a:t>
            </a:r>
          </a:p>
          <a:p>
            <a:r>
              <a:rPr lang="fr-FR" sz="1050" dirty="0" smtClean="0"/>
              <a:t>Diamètres (&gt; 300 mm).</a:t>
            </a:r>
            <a:endParaRPr lang="fr-FR" sz="1050" dirty="0"/>
          </a:p>
        </p:txBody>
      </p:sp>
      <p:pic>
        <p:nvPicPr>
          <p:cNvPr id="1027" name="Picture 3"/>
          <p:cNvPicPr>
            <a:picLocks noChangeAspect="1" noChangeArrowheads="1"/>
          </p:cNvPicPr>
          <p:nvPr/>
        </p:nvPicPr>
        <p:blipFill>
          <a:blip r:embed="rId3" cstate="print"/>
          <a:srcRect/>
          <a:stretch>
            <a:fillRect/>
          </a:stretch>
        </p:blipFill>
        <p:spPr bwMode="auto">
          <a:xfrm>
            <a:off x="7000860" y="0"/>
            <a:ext cx="2143140" cy="1142983"/>
          </a:xfrm>
          <a:prstGeom prst="rect">
            <a:avLst/>
          </a:prstGeom>
          <a:noFill/>
          <a:ln w="9525">
            <a:noFill/>
            <a:miter lim="800000"/>
            <a:headEnd/>
            <a:tailEnd/>
          </a:ln>
          <a:effectLst/>
        </p:spPr>
      </p:pic>
      <p:pic>
        <p:nvPicPr>
          <p:cNvPr id="1028" name="Picture 4" descr="C:\Users\win 7\Desktop\AEP\r.vannes.jpg"/>
          <p:cNvPicPr>
            <a:picLocks noChangeAspect="1" noChangeArrowheads="1"/>
          </p:cNvPicPr>
          <p:nvPr/>
        </p:nvPicPr>
        <p:blipFill>
          <a:blip r:embed="rId4" cstate="print"/>
          <a:srcRect/>
          <a:stretch>
            <a:fillRect/>
          </a:stretch>
        </p:blipFill>
        <p:spPr bwMode="auto">
          <a:xfrm>
            <a:off x="4714876" y="3357562"/>
            <a:ext cx="1743075" cy="2619375"/>
          </a:xfrm>
          <a:prstGeom prst="rect">
            <a:avLst/>
          </a:prstGeom>
          <a:noFill/>
        </p:spPr>
      </p:pic>
      <p:pic>
        <p:nvPicPr>
          <p:cNvPr id="1030" name="Picture 6" descr="C:\Users\win 7\Desktop\AEP\v.papillon.jpg"/>
          <p:cNvPicPr>
            <a:picLocks noChangeAspect="1" noChangeArrowheads="1"/>
          </p:cNvPicPr>
          <p:nvPr/>
        </p:nvPicPr>
        <p:blipFill>
          <a:blip r:embed="rId5" cstate="print"/>
          <a:srcRect/>
          <a:stretch>
            <a:fillRect/>
          </a:stretch>
        </p:blipFill>
        <p:spPr bwMode="auto">
          <a:xfrm>
            <a:off x="6715140" y="3357562"/>
            <a:ext cx="1971675" cy="2571768"/>
          </a:xfrm>
          <a:prstGeom prst="rect">
            <a:avLst/>
          </a:prstGeom>
          <a:noFill/>
        </p:spPr>
      </p:pic>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sz="quarter" idx="1"/>
          </p:nvPr>
        </p:nvPicPr>
        <p:blipFill>
          <a:blip r:embed="rId2" cstate="print"/>
          <a:srcRect/>
          <a:stretch>
            <a:fillRect/>
          </a:stretch>
        </p:blipFill>
        <p:spPr bwMode="auto">
          <a:xfrm>
            <a:off x="285720" y="1741489"/>
            <a:ext cx="8286807" cy="4830783"/>
          </a:xfrm>
          <a:prstGeom prst="rect">
            <a:avLst/>
          </a:prstGeom>
          <a:noFill/>
          <a:ln w="9525">
            <a:noFill/>
            <a:miter lim="800000"/>
            <a:headEnd/>
            <a:tailEnd/>
          </a:ln>
          <a:effectLst/>
        </p:spPr>
      </p:pic>
      <p:sp>
        <p:nvSpPr>
          <p:cNvPr id="5" name="Rectangle 4"/>
          <p:cNvSpPr/>
          <p:nvPr/>
        </p:nvSpPr>
        <p:spPr>
          <a:xfrm>
            <a:off x="285720" y="4929198"/>
            <a:ext cx="4572000" cy="900246"/>
          </a:xfrm>
          <a:prstGeom prst="rect">
            <a:avLst/>
          </a:prstGeom>
        </p:spPr>
        <p:txBody>
          <a:bodyPr>
            <a:spAutoFit/>
          </a:bodyPr>
          <a:lstStyle/>
          <a:p>
            <a:r>
              <a:rPr lang="fr-FR" sz="1050" dirty="0" smtClean="0">
                <a:solidFill>
                  <a:srgbClr val="7030A0"/>
                </a:solidFill>
              </a:rPr>
              <a:t>Les compteurs d’eau</a:t>
            </a:r>
          </a:p>
          <a:p>
            <a:r>
              <a:rPr lang="fr-FR" sz="1050" dirty="0" smtClean="0"/>
              <a:t>En comptabilisant l’eau, ils</a:t>
            </a:r>
          </a:p>
          <a:p>
            <a:r>
              <a:rPr lang="fr-FR" sz="1050" dirty="0" smtClean="0"/>
              <a:t>assurent une surveillance</a:t>
            </a:r>
          </a:p>
          <a:p>
            <a:r>
              <a:rPr lang="fr-FR" sz="1050" dirty="0" smtClean="0"/>
              <a:t>des débits dans les</a:t>
            </a:r>
          </a:p>
          <a:p>
            <a:r>
              <a:rPr lang="fr-FR" sz="1050" dirty="0" smtClean="0"/>
              <a:t>réseaux.</a:t>
            </a:r>
            <a:endParaRPr lang="fr-FR" sz="1050" dirty="0"/>
          </a:p>
        </p:txBody>
      </p:sp>
      <p:sp>
        <p:nvSpPr>
          <p:cNvPr id="6" name="Rectangle 5"/>
          <p:cNvSpPr/>
          <p:nvPr/>
        </p:nvSpPr>
        <p:spPr>
          <a:xfrm>
            <a:off x="2428860" y="1285860"/>
            <a:ext cx="4572000" cy="1177245"/>
          </a:xfrm>
          <a:prstGeom prst="rect">
            <a:avLst/>
          </a:prstGeom>
        </p:spPr>
        <p:txBody>
          <a:bodyPr>
            <a:spAutoFit/>
          </a:bodyPr>
          <a:lstStyle/>
          <a:p>
            <a:endParaRPr lang="fr-FR" dirty="0" smtClean="0"/>
          </a:p>
          <a:p>
            <a:r>
              <a:rPr lang="fr-FR" sz="1050" dirty="0" smtClean="0">
                <a:solidFill>
                  <a:srgbClr val="7030A0"/>
                </a:solidFill>
              </a:rPr>
              <a:t>Les ventouses</a:t>
            </a:r>
          </a:p>
          <a:p>
            <a:r>
              <a:rPr lang="fr-FR" sz="1050" dirty="0" smtClean="0"/>
              <a:t>Placées sur les points hauts du</a:t>
            </a:r>
          </a:p>
          <a:p>
            <a:r>
              <a:rPr lang="fr-FR" sz="1050" dirty="0" smtClean="0"/>
              <a:t>réseau, elles assurent l'évacuation</a:t>
            </a:r>
          </a:p>
          <a:p>
            <a:r>
              <a:rPr lang="fr-FR" sz="1050" dirty="0" smtClean="0"/>
              <a:t>automatique de l'air contenu</a:t>
            </a:r>
          </a:p>
          <a:p>
            <a:r>
              <a:rPr lang="fr-FR" sz="1050" dirty="0" smtClean="0"/>
              <a:t>dans les conduites.</a:t>
            </a:r>
            <a:endParaRPr lang="fr-FR" sz="1050" dirty="0"/>
          </a:p>
        </p:txBody>
      </p:sp>
      <p:sp>
        <p:nvSpPr>
          <p:cNvPr id="7" name="Rectangle 6"/>
          <p:cNvSpPr/>
          <p:nvPr/>
        </p:nvSpPr>
        <p:spPr>
          <a:xfrm>
            <a:off x="7358082" y="1500174"/>
            <a:ext cx="4572000" cy="1823576"/>
          </a:xfrm>
          <a:prstGeom prst="rect">
            <a:avLst/>
          </a:prstGeom>
        </p:spPr>
        <p:txBody>
          <a:bodyPr>
            <a:spAutoFit/>
          </a:bodyPr>
          <a:lstStyle/>
          <a:p>
            <a:r>
              <a:rPr lang="fr-FR" sz="1050" dirty="0" smtClean="0"/>
              <a:t>Ils permettent</a:t>
            </a:r>
          </a:p>
          <a:p>
            <a:r>
              <a:rPr lang="fr-FR" sz="1050" dirty="0" smtClean="0"/>
              <a:t>de réduire ou</a:t>
            </a:r>
          </a:p>
          <a:p>
            <a:r>
              <a:rPr lang="fr-FR" sz="1050" dirty="0" smtClean="0"/>
              <a:t>stabiliser une</a:t>
            </a:r>
          </a:p>
          <a:p>
            <a:r>
              <a:rPr lang="fr-FR" sz="1050" dirty="0" smtClean="0"/>
              <a:t>pression, limiter</a:t>
            </a:r>
          </a:p>
          <a:p>
            <a:r>
              <a:rPr lang="fr-FR" sz="1050" dirty="0" smtClean="0"/>
              <a:t>un débit ou</a:t>
            </a:r>
          </a:p>
          <a:p>
            <a:r>
              <a:rPr lang="fr-FR" sz="1050" dirty="0" smtClean="0"/>
              <a:t>encore</a:t>
            </a:r>
          </a:p>
          <a:p>
            <a:r>
              <a:rPr lang="fr-FR" sz="1050" dirty="0" smtClean="0"/>
              <a:t>contrôler le</a:t>
            </a:r>
          </a:p>
          <a:p>
            <a:r>
              <a:rPr lang="fr-FR" sz="1050" dirty="0" smtClean="0"/>
              <a:t>niveau d'eau</a:t>
            </a:r>
          </a:p>
          <a:p>
            <a:r>
              <a:rPr lang="fr-FR" sz="1050" dirty="0" smtClean="0"/>
              <a:t>dans un</a:t>
            </a:r>
          </a:p>
          <a:p>
            <a:r>
              <a:rPr lang="fr-FR" sz="1050" dirty="0" smtClean="0"/>
              <a:t>réservoir</a:t>
            </a:r>
            <a:r>
              <a:rPr lang="fr-FR" dirty="0" smtClean="0"/>
              <a:t>.</a:t>
            </a:r>
            <a:endParaRPr lang="fr-FR" dirty="0"/>
          </a:p>
        </p:txBody>
      </p:sp>
      <p:sp>
        <p:nvSpPr>
          <p:cNvPr id="8" name="Rectangle 7"/>
          <p:cNvSpPr/>
          <p:nvPr/>
        </p:nvSpPr>
        <p:spPr>
          <a:xfrm>
            <a:off x="6357950" y="1571612"/>
            <a:ext cx="4572000" cy="738664"/>
          </a:xfrm>
          <a:prstGeom prst="rect">
            <a:avLst/>
          </a:prstGeom>
        </p:spPr>
        <p:txBody>
          <a:bodyPr>
            <a:spAutoFit/>
          </a:bodyPr>
          <a:lstStyle/>
          <a:p>
            <a:r>
              <a:rPr lang="fr-FR" sz="1050" dirty="0" smtClean="0">
                <a:solidFill>
                  <a:srgbClr val="7030A0"/>
                </a:solidFill>
              </a:rPr>
              <a:t>Les régulateurs</a:t>
            </a:r>
          </a:p>
          <a:p>
            <a:r>
              <a:rPr lang="fr-FR" sz="1050" dirty="0" smtClean="0">
                <a:solidFill>
                  <a:srgbClr val="7030A0"/>
                </a:solidFill>
              </a:rPr>
              <a:t>de pression,</a:t>
            </a:r>
          </a:p>
          <a:p>
            <a:r>
              <a:rPr lang="fr-FR" sz="1050" dirty="0" smtClean="0">
                <a:solidFill>
                  <a:srgbClr val="7030A0"/>
                </a:solidFill>
              </a:rPr>
              <a:t>de débit,</a:t>
            </a:r>
          </a:p>
          <a:p>
            <a:r>
              <a:rPr lang="fr-FR" sz="1050" dirty="0" smtClean="0">
                <a:solidFill>
                  <a:srgbClr val="7030A0"/>
                </a:solidFill>
              </a:rPr>
              <a:t>de niveau...</a:t>
            </a:r>
            <a:endParaRPr lang="fr-FR" sz="1050" dirty="0">
              <a:solidFill>
                <a:srgbClr val="7030A0"/>
              </a:solidFill>
            </a:endParaRPr>
          </a:p>
        </p:txBody>
      </p:sp>
      <p:sp>
        <p:nvSpPr>
          <p:cNvPr id="9" name="Rectangle 8"/>
          <p:cNvSpPr/>
          <p:nvPr/>
        </p:nvSpPr>
        <p:spPr>
          <a:xfrm>
            <a:off x="5286380" y="4214818"/>
            <a:ext cx="4572000" cy="1061829"/>
          </a:xfrm>
          <a:prstGeom prst="rect">
            <a:avLst/>
          </a:prstGeom>
        </p:spPr>
        <p:txBody>
          <a:bodyPr>
            <a:spAutoFit/>
          </a:bodyPr>
          <a:lstStyle/>
          <a:p>
            <a:r>
              <a:rPr lang="fr-FR" sz="1050" dirty="0" smtClean="0">
                <a:solidFill>
                  <a:srgbClr val="7030A0"/>
                </a:solidFill>
              </a:rPr>
              <a:t>Les purges</a:t>
            </a:r>
          </a:p>
          <a:p>
            <a:r>
              <a:rPr lang="fr-FR" sz="1050" dirty="0" smtClean="0"/>
              <a:t>Placées au point</a:t>
            </a:r>
          </a:p>
          <a:p>
            <a:r>
              <a:rPr lang="fr-FR" sz="1050" dirty="0" smtClean="0"/>
              <a:t>bas, elles</a:t>
            </a:r>
          </a:p>
          <a:p>
            <a:r>
              <a:rPr lang="fr-FR" sz="1050" dirty="0" smtClean="0"/>
              <a:t>permettent</a:t>
            </a:r>
          </a:p>
          <a:p>
            <a:r>
              <a:rPr lang="fr-FR" sz="1050" dirty="0" smtClean="0"/>
              <a:t>la vidange</a:t>
            </a:r>
          </a:p>
          <a:p>
            <a:r>
              <a:rPr lang="fr-FR" sz="1050" dirty="0" smtClean="0"/>
              <a:t>des conduites .</a:t>
            </a:r>
            <a:endParaRPr lang="fr-FR" sz="1050" dirty="0"/>
          </a:p>
        </p:txBody>
      </p:sp>
      <p:sp>
        <p:nvSpPr>
          <p:cNvPr id="10" name="Rectangle 9"/>
          <p:cNvSpPr/>
          <p:nvPr/>
        </p:nvSpPr>
        <p:spPr>
          <a:xfrm>
            <a:off x="4000496" y="3786190"/>
            <a:ext cx="4572000" cy="1384995"/>
          </a:xfrm>
          <a:prstGeom prst="rect">
            <a:avLst/>
          </a:prstGeom>
        </p:spPr>
        <p:txBody>
          <a:bodyPr>
            <a:spAutoFit/>
          </a:bodyPr>
          <a:lstStyle/>
          <a:p>
            <a:r>
              <a:rPr lang="fr-FR" sz="1050" dirty="0" smtClean="0">
                <a:solidFill>
                  <a:srgbClr val="7030A0"/>
                </a:solidFill>
              </a:rPr>
              <a:t>Les clapets</a:t>
            </a:r>
          </a:p>
          <a:p>
            <a:r>
              <a:rPr lang="fr-FR" sz="1050" dirty="0" smtClean="0">
                <a:solidFill>
                  <a:srgbClr val="7030A0"/>
                </a:solidFill>
              </a:rPr>
              <a:t>anti-retour</a:t>
            </a:r>
          </a:p>
          <a:p>
            <a:r>
              <a:rPr lang="fr-FR" sz="1050" dirty="0" smtClean="0"/>
              <a:t>Placés sur une</a:t>
            </a:r>
          </a:p>
          <a:p>
            <a:r>
              <a:rPr lang="fr-FR" sz="1050" dirty="0" smtClean="0"/>
              <a:t>canalisation, ils</a:t>
            </a:r>
          </a:p>
          <a:p>
            <a:r>
              <a:rPr lang="fr-FR" sz="1050" dirty="0" smtClean="0"/>
              <a:t>n'autorisent le</a:t>
            </a:r>
          </a:p>
          <a:p>
            <a:r>
              <a:rPr lang="fr-FR" sz="1050" dirty="0" smtClean="0"/>
              <a:t>passage de l'eau</a:t>
            </a:r>
          </a:p>
          <a:p>
            <a:r>
              <a:rPr lang="fr-FR" sz="1050" dirty="0" smtClean="0"/>
              <a:t>que dans un seul</a:t>
            </a:r>
          </a:p>
          <a:p>
            <a:r>
              <a:rPr lang="fr-FR" sz="1050" dirty="0" smtClean="0"/>
              <a:t>sens.</a:t>
            </a:r>
            <a:endParaRPr lang="fr-FR" sz="1050" dirty="0"/>
          </a:p>
        </p:txBody>
      </p:sp>
      <p:sp>
        <p:nvSpPr>
          <p:cNvPr id="11" name="Rectangle 10"/>
          <p:cNvSpPr/>
          <p:nvPr/>
        </p:nvSpPr>
        <p:spPr>
          <a:xfrm>
            <a:off x="2571736" y="5857892"/>
            <a:ext cx="4572000" cy="738664"/>
          </a:xfrm>
          <a:prstGeom prst="rect">
            <a:avLst/>
          </a:prstGeom>
        </p:spPr>
        <p:txBody>
          <a:bodyPr>
            <a:spAutoFit/>
          </a:bodyPr>
          <a:lstStyle/>
          <a:p>
            <a:r>
              <a:rPr lang="fr-FR" sz="1050" dirty="0" smtClean="0">
                <a:solidFill>
                  <a:srgbClr val="7030A0"/>
                </a:solidFill>
              </a:rPr>
              <a:t>Les poteaux et bouches</a:t>
            </a:r>
          </a:p>
          <a:p>
            <a:r>
              <a:rPr lang="fr-FR" sz="1050" dirty="0" smtClean="0">
                <a:solidFill>
                  <a:srgbClr val="7030A0"/>
                </a:solidFill>
              </a:rPr>
              <a:t>d’incendie</a:t>
            </a:r>
            <a:r>
              <a:rPr lang="fr-FR" sz="1050" dirty="0" smtClean="0"/>
              <a:t>  Ils permettent au</a:t>
            </a:r>
          </a:p>
          <a:p>
            <a:r>
              <a:rPr lang="fr-FR" sz="1050" dirty="0" smtClean="0"/>
              <a:t>service de lutte contre l'incendie de</a:t>
            </a:r>
          </a:p>
          <a:p>
            <a:r>
              <a:rPr lang="fr-FR" sz="1050" dirty="0" smtClean="0"/>
              <a:t>puiser l'eau sur le réseau.</a:t>
            </a:r>
            <a:endParaRPr lang="fr-FR" sz="1050" dirty="0"/>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lstStyle/>
          <a:p>
            <a:pPr>
              <a:buNone/>
            </a:pPr>
            <a:r>
              <a:rPr lang="fr-FR" dirty="0" smtClean="0"/>
              <a:t> </a:t>
            </a:r>
          </a:p>
          <a:p>
            <a:pPr>
              <a:buNone/>
            </a:pPr>
            <a:r>
              <a:rPr lang="fr-FR" dirty="0" smtClean="0">
                <a:solidFill>
                  <a:srgbClr val="FF0000"/>
                </a:solidFill>
              </a:rPr>
              <a:t>                                      introduction:</a:t>
            </a:r>
          </a:p>
          <a:p>
            <a:pPr>
              <a:buNone/>
            </a:pPr>
            <a:endParaRPr lang="fr-FR" dirty="0" smtClean="0">
              <a:solidFill>
                <a:srgbClr val="FF0000"/>
              </a:solidFill>
            </a:endParaRPr>
          </a:p>
          <a:p>
            <a:pPr>
              <a:buNone/>
            </a:pPr>
            <a:endParaRPr lang="fr-FR" sz="1800" dirty="0" smtClean="0"/>
          </a:p>
          <a:p>
            <a:pPr>
              <a:buNone/>
            </a:pPr>
            <a:r>
              <a:rPr lang="fr-FR" sz="1800" dirty="0" smtClean="0"/>
              <a:t>« De toutes les crises d’origine sociale ou naturelle auxquelles les êtres humains sont confrontés, c’est celle de l’eau qui est le  plus au cœur de notre survie et de celle de notre planète Terre » </a:t>
            </a:r>
          </a:p>
          <a:p>
            <a:pPr>
              <a:buNone/>
            </a:pPr>
            <a:r>
              <a:rPr lang="fr-FR" dirty="0" smtClean="0">
                <a:solidFill>
                  <a:srgbClr val="FF0000"/>
                </a:solidFill>
              </a:rPr>
              <a:t>        </a:t>
            </a:r>
            <a:r>
              <a:rPr lang="fr-FR" sz="1800" dirty="0" smtClean="0"/>
              <a:t>c’est pour ça que l’eau potable est parmi les  grands enjeux de la ville; et pour le transporter à les consommateurs  en à besoin d’un réseau  d’alimentation en eau potable </a:t>
            </a:r>
          </a:p>
        </p:txBody>
      </p:sp>
      <p:pic>
        <p:nvPicPr>
          <p:cNvPr id="1027" name="Picture 3"/>
          <p:cNvPicPr>
            <a:picLocks noChangeAspect="1" noChangeArrowheads="1"/>
          </p:cNvPicPr>
          <p:nvPr/>
        </p:nvPicPr>
        <p:blipFill>
          <a:blip r:embed="rId2" cstate="print"/>
          <a:srcRect/>
          <a:stretch>
            <a:fillRect/>
          </a:stretch>
        </p:blipFill>
        <p:spPr bwMode="auto">
          <a:xfrm>
            <a:off x="0" y="1"/>
            <a:ext cx="1714480" cy="1332612"/>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win 7\Desktop\AEP\images (11).jpg"/>
          <p:cNvPicPr>
            <a:picLocks noGrp="1" noChangeAspect="1" noChangeArrowheads="1"/>
          </p:cNvPicPr>
          <p:nvPr>
            <p:ph sz="quarter" idx="1"/>
          </p:nvPr>
        </p:nvPicPr>
        <p:blipFill>
          <a:blip r:embed="rId2" cstate="print"/>
          <a:srcRect/>
          <a:stretch>
            <a:fillRect/>
          </a:stretch>
        </p:blipFill>
        <p:spPr bwMode="auto">
          <a:xfrm>
            <a:off x="285720" y="1571612"/>
            <a:ext cx="2028825" cy="2257425"/>
          </a:xfrm>
          <a:prstGeom prst="rect">
            <a:avLst/>
          </a:prstGeom>
          <a:noFill/>
        </p:spPr>
      </p:pic>
      <p:pic>
        <p:nvPicPr>
          <p:cNvPr id="3075" name="Picture 3" descr="C:\Users\win 7\Desktop\AEP\ventouse 3.jpg"/>
          <p:cNvPicPr>
            <a:picLocks noChangeAspect="1" noChangeArrowheads="1"/>
          </p:cNvPicPr>
          <p:nvPr/>
        </p:nvPicPr>
        <p:blipFill>
          <a:blip r:embed="rId3" cstate="print"/>
          <a:srcRect/>
          <a:stretch>
            <a:fillRect/>
          </a:stretch>
        </p:blipFill>
        <p:spPr bwMode="auto">
          <a:xfrm>
            <a:off x="2643174" y="1571612"/>
            <a:ext cx="1724025" cy="2286016"/>
          </a:xfrm>
          <a:prstGeom prst="rect">
            <a:avLst/>
          </a:prstGeom>
          <a:noFill/>
        </p:spPr>
      </p:pic>
      <p:sp>
        <p:nvSpPr>
          <p:cNvPr id="6" name="ZoneTexte 5"/>
          <p:cNvSpPr txBox="1"/>
          <p:nvPr/>
        </p:nvSpPr>
        <p:spPr>
          <a:xfrm>
            <a:off x="500034" y="3929066"/>
            <a:ext cx="1500198" cy="276999"/>
          </a:xfrm>
          <a:prstGeom prst="rect">
            <a:avLst/>
          </a:prstGeom>
          <a:noFill/>
        </p:spPr>
        <p:txBody>
          <a:bodyPr wrap="square" rtlCol="0">
            <a:spAutoFit/>
          </a:bodyPr>
          <a:lstStyle/>
          <a:p>
            <a:r>
              <a:rPr lang="fr-FR" sz="1200" dirty="0" smtClean="0">
                <a:solidFill>
                  <a:srgbClr val="7030A0"/>
                </a:solidFill>
              </a:rPr>
              <a:t>Compteur d’eau</a:t>
            </a:r>
            <a:endParaRPr lang="fr-FR" sz="1200" dirty="0">
              <a:solidFill>
                <a:srgbClr val="7030A0"/>
              </a:solidFill>
            </a:endParaRPr>
          </a:p>
        </p:txBody>
      </p:sp>
      <p:sp>
        <p:nvSpPr>
          <p:cNvPr id="7" name="ZoneTexte 6"/>
          <p:cNvSpPr txBox="1"/>
          <p:nvPr/>
        </p:nvSpPr>
        <p:spPr>
          <a:xfrm>
            <a:off x="3000364" y="3929066"/>
            <a:ext cx="1643074" cy="276999"/>
          </a:xfrm>
          <a:prstGeom prst="rect">
            <a:avLst/>
          </a:prstGeom>
          <a:noFill/>
        </p:spPr>
        <p:txBody>
          <a:bodyPr wrap="square" rtlCol="0">
            <a:spAutoFit/>
          </a:bodyPr>
          <a:lstStyle/>
          <a:p>
            <a:r>
              <a:rPr lang="fr-FR" sz="1200" dirty="0" smtClean="0">
                <a:solidFill>
                  <a:srgbClr val="7030A0"/>
                </a:solidFill>
              </a:rPr>
              <a:t>ventouse</a:t>
            </a:r>
            <a:endParaRPr lang="fr-FR" sz="1200" dirty="0">
              <a:solidFill>
                <a:srgbClr val="7030A0"/>
              </a:solidFill>
            </a:endParaRPr>
          </a:p>
        </p:txBody>
      </p:sp>
      <p:pic>
        <p:nvPicPr>
          <p:cNvPr id="3076" name="Picture 4" descr="C:\Users\win 7\Desktop\AEP\regulateur.jpg"/>
          <p:cNvPicPr>
            <a:picLocks noChangeAspect="1" noChangeArrowheads="1"/>
          </p:cNvPicPr>
          <p:nvPr/>
        </p:nvPicPr>
        <p:blipFill>
          <a:blip r:embed="rId4" cstate="print"/>
          <a:srcRect/>
          <a:stretch>
            <a:fillRect/>
          </a:stretch>
        </p:blipFill>
        <p:spPr bwMode="auto">
          <a:xfrm>
            <a:off x="4643438" y="1571612"/>
            <a:ext cx="2133600" cy="2286016"/>
          </a:xfrm>
          <a:prstGeom prst="rect">
            <a:avLst/>
          </a:prstGeom>
          <a:noFill/>
        </p:spPr>
      </p:pic>
      <p:sp>
        <p:nvSpPr>
          <p:cNvPr id="9" name="ZoneTexte 8"/>
          <p:cNvSpPr txBox="1"/>
          <p:nvPr/>
        </p:nvSpPr>
        <p:spPr>
          <a:xfrm>
            <a:off x="4714876" y="4000504"/>
            <a:ext cx="2357454" cy="276999"/>
          </a:xfrm>
          <a:prstGeom prst="rect">
            <a:avLst/>
          </a:prstGeom>
          <a:noFill/>
        </p:spPr>
        <p:txBody>
          <a:bodyPr wrap="square" rtlCol="0">
            <a:spAutoFit/>
          </a:bodyPr>
          <a:lstStyle/>
          <a:p>
            <a:r>
              <a:rPr lang="fr-FR" sz="1200" dirty="0" smtClean="0">
                <a:solidFill>
                  <a:srgbClr val="7030A0"/>
                </a:solidFill>
              </a:rPr>
              <a:t>Régulateur de pression…</a:t>
            </a:r>
            <a:endParaRPr lang="fr-FR" sz="1200" dirty="0">
              <a:solidFill>
                <a:srgbClr val="7030A0"/>
              </a:solidFill>
            </a:endParaRPr>
          </a:p>
        </p:txBody>
      </p:sp>
      <p:pic>
        <p:nvPicPr>
          <p:cNvPr id="3077" name="Picture 5" descr="C:\Users\win 7\Desktop\AEP\fdgf.jpg"/>
          <p:cNvPicPr>
            <a:picLocks noChangeAspect="1" noChangeArrowheads="1"/>
          </p:cNvPicPr>
          <p:nvPr/>
        </p:nvPicPr>
        <p:blipFill>
          <a:blip r:embed="rId5" cstate="print"/>
          <a:srcRect/>
          <a:stretch>
            <a:fillRect/>
          </a:stretch>
        </p:blipFill>
        <p:spPr bwMode="auto">
          <a:xfrm>
            <a:off x="214282" y="4214818"/>
            <a:ext cx="2143140" cy="1743075"/>
          </a:xfrm>
          <a:prstGeom prst="rect">
            <a:avLst/>
          </a:prstGeom>
          <a:noFill/>
        </p:spPr>
      </p:pic>
      <p:sp>
        <p:nvSpPr>
          <p:cNvPr id="11" name="ZoneTexte 10"/>
          <p:cNvSpPr txBox="1"/>
          <p:nvPr/>
        </p:nvSpPr>
        <p:spPr>
          <a:xfrm>
            <a:off x="357158" y="5929330"/>
            <a:ext cx="2000264" cy="461665"/>
          </a:xfrm>
          <a:prstGeom prst="rect">
            <a:avLst/>
          </a:prstGeom>
          <a:noFill/>
        </p:spPr>
        <p:txBody>
          <a:bodyPr wrap="square" rtlCol="0">
            <a:spAutoFit/>
          </a:bodyPr>
          <a:lstStyle/>
          <a:p>
            <a:r>
              <a:rPr lang="fr-FR" sz="1200" dirty="0" smtClean="0">
                <a:solidFill>
                  <a:srgbClr val="7030A0"/>
                </a:solidFill>
              </a:rPr>
              <a:t>poteau et bouches</a:t>
            </a:r>
          </a:p>
          <a:p>
            <a:r>
              <a:rPr lang="fr-FR" sz="1200" dirty="0" smtClean="0">
                <a:solidFill>
                  <a:srgbClr val="7030A0"/>
                </a:solidFill>
              </a:rPr>
              <a:t>d’incendie</a:t>
            </a:r>
            <a:endParaRPr lang="fr-FR" sz="1200" dirty="0">
              <a:solidFill>
                <a:srgbClr val="7030A0"/>
              </a:solidFill>
            </a:endParaRPr>
          </a:p>
        </p:txBody>
      </p:sp>
      <p:pic>
        <p:nvPicPr>
          <p:cNvPr id="3078" name="Picture 6" descr="C:\Users\win 7\Desktop\AEP\AEP-09.jpg"/>
          <p:cNvPicPr>
            <a:picLocks noChangeAspect="1" noChangeArrowheads="1"/>
          </p:cNvPicPr>
          <p:nvPr/>
        </p:nvPicPr>
        <p:blipFill>
          <a:blip r:embed="rId6" cstate="print"/>
          <a:srcRect/>
          <a:stretch>
            <a:fillRect/>
          </a:stretch>
        </p:blipFill>
        <p:spPr bwMode="auto">
          <a:xfrm>
            <a:off x="2428860" y="4357694"/>
            <a:ext cx="2857500" cy="1643074"/>
          </a:xfrm>
          <a:prstGeom prst="rect">
            <a:avLst/>
          </a:prstGeom>
          <a:noFill/>
        </p:spPr>
      </p:pic>
      <p:pic>
        <p:nvPicPr>
          <p:cNvPr id="3079" name="Picture 7"/>
          <p:cNvPicPr>
            <a:picLocks noChangeAspect="1" noChangeArrowheads="1"/>
          </p:cNvPicPr>
          <p:nvPr/>
        </p:nvPicPr>
        <p:blipFill>
          <a:blip r:embed="rId7" cstate="print"/>
          <a:srcRect/>
          <a:stretch>
            <a:fillRect/>
          </a:stretch>
        </p:blipFill>
        <p:spPr bwMode="auto">
          <a:xfrm>
            <a:off x="6929454" y="1643050"/>
            <a:ext cx="1976445" cy="4214842"/>
          </a:xfrm>
          <a:prstGeom prst="rect">
            <a:avLst/>
          </a:prstGeom>
          <a:noFill/>
          <a:ln w="9525">
            <a:noFill/>
            <a:miter lim="800000"/>
            <a:headEnd/>
            <a:tailEnd/>
          </a:ln>
          <a:effectLst/>
        </p:spPr>
      </p:pic>
      <p:pic>
        <p:nvPicPr>
          <p:cNvPr id="3" name="Picture 2" descr="C:\Users\win 7\Desktop\AEP\16430351_q.jpg"/>
          <p:cNvPicPr>
            <a:picLocks noChangeAspect="1" noChangeArrowheads="1"/>
          </p:cNvPicPr>
          <p:nvPr/>
        </p:nvPicPr>
        <p:blipFill>
          <a:blip r:embed="rId8" cstate="print"/>
          <a:srcRect/>
          <a:stretch>
            <a:fillRect/>
          </a:stretch>
        </p:blipFill>
        <p:spPr bwMode="auto">
          <a:xfrm>
            <a:off x="5286380" y="4357694"/>
            <a:ext cx="1524000" cy="1643074"/>
          </a:xfrm>
          <a:prstGeom prst="rect">
            <a:avLst/>
          </a:prstGeom>
          <a:noFill/>
        </p:spPr>
      </p:pic>
      <p:sp>
        <p:nvSpPr>
          <p:cNvPr id="15" name="ZoneTexte 14"/>
          <p:cNvSpPr txBox="1"/>
          <p:nvPr/>
        </p:nvSpPr>
        <p:spPr>
          <a:xfrm>
            <a:off x="5286380" y="6000768"/>
            <a:ext cx="3071834" cy="415498"/>
          </a:xfrm>
          <a:prstGeom prst="rect">
            <a:avLst/>
          </a:prstGeom>
          <a:noFill/>
        </p:spPr>
        <p:txBody>
          <a:bodyPr wrap="square" rtlCol="0">
            <a:spAutoFit/>
          </a:bodyPr>
          <a:lstStyle/>
          <a:p>
            <a:r>
              <a:rPr lang="fr-FR" sz="1050" dirty="0" smtClean="0">
                <a:solidFill>
                  <a:srgbClr val="7030A0"/>
                </a:solidFill>
              </a:rPr>
              <a:t>Le clapet anti–routeur +</a:t>
            </a:r>
          </a:p>
          <a:p>
            <a:r>
              <a:rPr lang="fr-FR" sz="1050" dirty="0" smtClean="0">
                <a:solidFill>
                  <a:srgbClr val="7030A0"/>
                </a:solidFill>
              </a:rPr>
              <a:t>douille de purge </a:t>
            </a:r>
            <a:endParaRPr lang="fr-FR" sz="1050" dirty="0">
              <a:solidFill>
                <a:srgbClr val="7030A0"/>
              </a:solidFill>
            </a:endParaRPr>
          </a:p>
        </p:txBody>
      </p:sp>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lstStyle/>
          <a:p>
            <a:pPr>
              <a:buNone/>
            </a:pPr>
            <a:r>
              <a:rPr lang="fr-FR" dirty="0" smtClean="0">
                <a:solidFill>
                  <a:srgbClr val="FF0000"/>
                </a:solidFill>
              </a:rPr>
              <a:t> Les branchements: </a:t>
            </a:r>
          </a:p>
          <a:p>
            <a:pPr>
              <a:buNone/>
            </a:pPr>
            <a:r>
              <a:rPr lang="fr-FR" sz="1800" dirty="0" smtClean="0"/>
              <a:t>constituent le raccordement des usagers au</a:t>
            </a:r>
          </a:p>
          <a:p>
            <a:pPr>
              <a:buNone/>
            </a:pPr>
            <a:r>
              <a:rPr lang="fr-FR" sz="1800" dirty="0" smtClean="0"/>
              <a:t> réseau de distribution. C'est la liaison</a:t>
            </a:r>
          </a:p>
          <a:p>
            <a:pPr>
              <a:buNone/>
            </a:pPr>
            <a:r>
              <a:rPr lang="fr-FR" sz="1800" dirty="0" smtClean="0"/>
              <a:t>entre le réseau public et le domaine privé. </a:t>
            </a:r>
          </a:p>
          <a:p>
            <a:pPr>
              <a:buNone/>
            </a:pPr>
            <a:r>
              <a:rPr lang="fr-FR" sz="1800" dirty="0" smtClean="0"/>
              <a:t>Les principaux éléments constitutifs du</a:t>
            </a:r>
          </a:p>
          <a:p>
            <a:pPr>
              <a:buNone/>
            </a:pPr>
            <a:r>
              <a:rPr lang="fr-FR" sz="1800" dirty="0" smtClean="0"/>
              <a:t> branchement sont :</a:t>
            </a:r>
          </a:p>
        </p:txBody>
      </p:sp>
      <p:sp>
        <p:nvSpPr>
          <p:cNvPr id="5" name="Rectangle 4"/>
          <p:cNvSpPr/>
          <p:nvPr/>
        </p:nvSpPr>
        <p:spPr>
          <a:xfrm>
            <a:off x="214282" y="3643314"/>
            <a:ext cx="4572000" cy="2554545"/>
          </a:xfrm>
          <a:prstGeom prst="rect">
            <a:avLst/>
          </a:prstGeom>
        </p:spPr>
        <p:txBody>
          <a:bodyPr>
            <a:spAutoFit/>
          </a:bodyPr>
          <a:lstStyle/>
          <a:p>
            <a:r>
              <a:rPr lang="fr-FR" sz="1600" dirty="0" smtClean="0"/>
              <a:t>● </a:t>
            </a:r>
            <a:r>
              <a:rPr lang="fr-FR" sz="1600" dirty="0" smtClean="0">
                <a:solidFill>
                  <a:srgbClr val="7030A0"/>
                </a:solidFill>
              </a:rPr>
              <a:t>le collier et le robinet de prise </a:t>
            </a:r>
            <a:r>
              <a:rPr lang="fr-FR" sz="1600" dirty="0" smtClean="0"/>
              <a:t>qui permettent de réaliser le piquage sur la conduite principale sans arrêter l'eau ;</a:t>
            </a:r>
          </a:p>
          <a:p>
            <a:r>
              <a:rPr lang="fr-FR" sz="1600" dirty="0" smtClean="0"/>
              <a:t>● </a:t>
            </a:r>
            <a:r>
              <a:rPr lang="fr-FR" sz="1600" dirty="0" smtClean="0">
                <a:solidFill>
                  <a:srgbClr val="7030A0"/>
                </a:solidFill>
              </a:rPr>
              <a:t>la bouche à clé pour </a:t>
            </a:r>
            <a:r>
              <a:rPr lang="fr-FR" sz="1600" dirty="0" smtClean="0"/>
              <a:t>manœuvrer le robinet de prise depuis le domaine public et ainsi ouvrir ou fermer le branchement ;</a:t>
            </a:r>
          </a:p>
          <a:p>
            <a:r>
              <a:rPr lang="fr-FR" sz="1600" dirty="0" smtClean="0"/>
              <a:t>● </a:t>
            </a:r>
            <a:r>
              <a:rPr lang="fr-FR" sz="1600" dirty="0" smtClean="0">
                <a:solidFill>
                  <a:srgbClr val="7030A0"/>
                </a:solidFill>
              </a:rPr>
              <a:t>le tuyau de branchement </a:t>
            </a:r>
            <a:r>
              <a:rPr lang="fr-FR" sz="1600" dirty="0" smtClean="0"/>
              <a:t>généralement en polyéthylène ou en PVC ;</a:t>
            </a:r>
          </a:p>
          <a:p>
            <a:r>
              <a:rPr lang="fr-FR" sz="1600" dirty="0" smtClean="0"/>
              <a:t>● </a:t>
            </a:r>
            <a:r>
              <a:rPr lang="fr-FR" sz="1600" dirty="0" smtClean="0">
                <a:solidFill>
                  <a:srgbClr val="7030A0"/>
                </a:solidFill>
              </a:rPr>
              <a:t>le regard de compteur </a:t>
            </a:r>
            <a:r>
              <a:rPr lang="fr-FR" sz="1600" dirty="0" smtClean="0"/>
              <a:t>placé en général en limite du domaine public et privé.</a:t>
            </a:r>
            <a:endParaRPr lang="fr-FR" sz="1600" dirty="0"/>
          </a:p>
        </p:txBody>
      </p:sp>
      <p:pic>
        <p:nvPicPr>
          <p:cNvPr id="1030" name="Picture 6"/>
          <p:cNvPicPr>
            <a:picLocks noChangeAspect="1" noChangeArrowheads="1"/>
          </p:cNvPicPr>
          <p:nvPr/>
        </p:nvPicPr>
        <p:blipFill>
          <a:blip r:embed="rId2" cstate="print"/>
          <a:srcRect/>
          <a:stretch>
            <a:fillRect/>
          </a:stretch>
        </p:blipFill>
        <p:spPr bwMode="auto">
          <a:xfrm>
            <a:off x="5143504" y="1500174"/>
            <a:ext cx="3788244" cy="4857784"/>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win 7\Desktop\AEP\SV106068.jpg"/>
          <p:cNvPicPr>
            <a:picLocks noGrp="1" noChangeAspect="1" noChangeArrowheads="1"/>
          </p:cNvPicPr>
          <p:nvPr>
            <p:ph sz="quarter" idx="1"/>
          </p:nvPr>
        </p:nvPicPr>
        <p:blipFill>
          <a:blip r:embed="rId2" cstate="print"/>
          <a:srcRect/>
          <a:stretch>
            <a:fillRect/>
          </a:stretch>
        </p:blipFill>
        <p:spPr bwMode="auto">
          <a:xfrm>
            <a:off x="1357290" y="1714488"/>
            <a:ext cx="6096000" cy="4572000"/>
          </a:xfrm>
          <a:prstGeom prst="rect">
            <a:avLst/>
          </a:prstGeom>
          <a:noFill/>
        </p:spPr>
      </p:pic>
      <p:pic>
        <p:nvPicPr>
          <p:cNvPr id="4098" name="Picture 2"/>
          <p:cNvPicPr>
            <a:picLocks noChangeAspect="1" noChangeArrowheads="1"/>
          </p:cNvPicPr>
          <p:nvPr/>
        </p:nvPicPr>
        <p:blipFill>
          <a:blip r:embed="rId3" cstate="print"/>
          <a:srcRect/>
          <a:stretch>
            <a:fillRect/>
          </a:stretch>
        </p:blipFill>
        <p:spPr bwMode="auto">
          <a:xfrm>
            <a:off x="0" y="-1"/>
            <a:ext cx="1240228" cy="1357299"/>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normAutofit fontScale="70000" lnSpcReduction="20000"/>
          </a:bodyPr>
          <a:lstStyle/>
          <a:p>
            <a:pPr>
              <a:buNone/>
            </a:pPr>
            <a:endParaRPr lang="fr-FR" sz="3400" b="1" dirty="0" smtClean="0">
              <a:solidFill>
                <a:srgbClr val="FF0000"/>
              </a:solidFill>
            </a:endParaRPr>
          </a:p>
          <a:p>
            <a:pPr>
              <a:buNone/>
            </a:pPr>
            <a:r>
              <a:rPr lang="fr-FR" sz="3400" b="1" dirty="0" smtClean="0">
                <a:solidFill>
                  <a:srgbClr val="FF0000"/>
                </a:solidFill>
              </a:rPr>
              <a:t>Problèmes rencontrés dans un réseau d'A.E.P :</a:t>
            </a:r>
            <a:endParaRPr lang="fr-FR" sz="3400" dirty="0" smtClean="0">
              <a:solidFill>
                <a:srgbClr val="FF0000"/>
              </a:solidFill>
            </a:endParaRPr>
          </a:p>
          <a:p>
            <a:pPr>
              <a:buNone/>
            </a:pPr>
            <a:endParaRPr lang="fr-FR" sz="2300" dirty="0" smtClean="0"/>
          </a:p>
          <a:p>
            <a:pPr>
              <a:buNone/>
            </a:pPr>
            <a:r>
              <a:rPr lang="fr-FR" sz="2300" dirty="0" smtClean="0"/>
              <a:t>Plusieurs problèmes de différentes origines peuvent survenir dans un réseau d'A.E.P ; des fuites, les branchements illicites, les erreurs de compteurs, les problèmes environnementaux, pénétration de contaminants, chute de pression, des ruptures ou casses sur les conduites et leurs accessoires, les interruptions. A ces problèmes s'ajoutent des problèmes de gestion du réseau. Ces différents problèmes causent le mécontentement des consommateurs qui réagissent en déposant des plaintes sur les différents services (quantité insuffisante, qualité médiocre, interruption de l'alimentation, etc.) au niveau des services concernés.</a:t>
            </a:r>
          </a:p>
          <a:p>
            <a:pPr>
              <a:buNone/>
            </a:pPr>
            <a:endParaRPr lang="fr-FR" sz="2300" dirty="0" smtClean="0"/>
          </a:p>
          <a:p>
            <a:pPr>
              <a:buNone/>
            </a:pPr>
            <a:r>
              <a:rPr lang="fr-FR" sz="2300" dirty="0" smtClean="0"/>
              <a:t>Les différents problèmes survenant dans un réseau d'alimentation en eau potable peuvent être classés en trois grandes catégories :</a:t>
            </a:r>
          </a:p>
          <a:p>
            <a:pPr>
              <a:buNone/>
            </a:pPr>
            <a:endParaRPr lang="fr-FR" sz="2300" dirty="0" smtClean="0">
              <a:solidFill>
                <a:srgbClr val="007A37"/>
              </a:solidFill>
            </a:endParaRPr>
          </a:p>
          <a:p>
            <a:pPr>
              <a:buNone/>
            </a:pPr>
            <a:r>
              <a:rPr lang="fr-FR" sz="2300" dirty="0" smtClean="0">
                <a:solidFill>
                  <a:srgbClr val="007A37"/>
                </a:solidFill>
              </a:rPr>
              <a:t>- Problèmes induisant les ruptures et les casses</a:t>
            </a:r>
          </a:p>
          <a:p>
            <a:pPr>
              <a:buNone/>
            </a:pPr>
            <a:r>
              <a:rPr lang="fr-FR" sz="2300" dirty="0" smtClean="0">
                <a:solidFill>
                  <a:srgbClr val="007A37"/>
                </a:solidFill>
              </a:rPr>
              <a:t>- Problèmes induisant les fuites</a:t>
            </a:r>
          </a:p>
          <a:p>
            <a:pPr>
              <a:buNone/>
            </a:pPr>
            <a:r>
              <a:rPr lang="fr-FR" sz="2300" dirty="0" smtClean="0">
                <a:solidFill>
                  <a:srgbClr val="007A37"/>
                </a:solidFill>
              </a:rPr>
              <a:t>- Problèmes induisant la dégradation de la qualité de l'eau.</a:t>
            </a:r>
          </a:p>
          <a:p>
            <a:endParaRPr lang="fr-FR" dirty="0"/>
          </a:p>
        </p:txBody>
      </p:sp>
      <p:pic>
        <p:nvPicPr>
          <p:cNvPr id="2050" name="Picture 2"/>
          <p:cNvPicPr>
            <a:picLocks noChangeAspect="1" noChangeArrowheads="1"/>
          </p:cNvPicPr>
          <p:nvPr/>
        </p:nvPicPr>
        <p:blipFill>
          <a:blip r:embed="rId2" cstate="print"/>
          <a:srcRect/>
          <a:stretch>
            <a:fillRect/>
          </a:stretch>
        </p:blipFill>
        <p:spPr bwMode="auto">
          <a:xfrm>
            <a:off x="0" y="0"/>
            <a:ext cx="5143504" cy="1000108"/>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win 7\Desktop\AEP\images (14).jpg"/>
          <p:cNvPicPr>
            <a:picLocks noGrp="1" noChangeAspect="1" noChangeArrowheads="1"/>
          </p:cNvPicPr>
          <p:nvPr>
            <p:ph sz="quarter" idx="1"/>
          </p:nvPr>
        </p:nvPicPr>
        <p:blipFill>
          <a:blip r:embed="rId2" cstate="print"/>
          <a:srcRect/>
          <a:stretch>
            <a:fillRect/>
          </a:stretch>
        </p:blipFill>
        <p:spPr bwMode="auto">
          <a:xfrm>
            <a:off x="928662" y="1857364"/>
            <a:ext cx="2928958" cy="2495038"/>
          </a:xfrm>
          <a:prstGeom prst="rect">
            <a:avLst/>
          </a:prstGeom>
          <a:noFill/>
        </p:spPr>
      </p:pic>
      <p:pic>
        <p:nvPicPr>
          <p:cNvPr id="4100" name="Picture 4" descr="C:\Users\win 7\Desktop\AEP\images (12).jpg"/>
          <p:cNvPicPr>
            <a:picLocks noChangeAspect="1" noChangeArrowheads="1"/>
          </p:cNvPicPr>
          <p:nvPr/>
        </p:nvPicPr>
        <p:blipFill>
          <a:blip r:embed="rId3" cstate="print"/>
          <a:srcRect/>
          <a:stretch>
            <a:fillRect/>
          </a:stretch>
        </p:blipFill>
        <p:spPr bwMode="auto">
          <a:xfrm>
            <a:off x="4572000" y="1857364"/>
            <a:ext cx="3357586" cy="2500330"/>
          </a:xfrm>
          <a:prstGeom prst="rect">
            <a:avLst/>
          </a:prstGeom>
          <a:noFill/>
        </p:spPr>
      </p:pic>
      <p:pic>
        <p:nvPicPr>
          <p:cNvPr id="4101" name="Picture 5" descr="C:\Users\win 7\Desktop\AEP\images (15).jpg"/>
          <p:cNvPicPr>
            <a:picLocks noChangeAspect="1" noChangeArrowheads="1"/>
          </p:cNvPicPr>
          <p:nvPr/>
        </p:nvPicPr>
        <p:blipFill>
          <a:blip r:embed="rId4" cstate="print"/>
          <a:srcRect/>
          <a:stretch>
            <a:fillRect/>
          </a:stretch>
        </p:blipFill>
        <p:spPr bwMode="auto">
          <a:xfrm>
            <a:off x="2928926" y="4500570"/>
            <a:ext cx="2619375" cy="1743075"/>
          </a:xfrm>
          <a:prstGeom prst="rect">
            <a:avLst/>
          </a:prstGeom>
          <a:noFill/>
        </p:spPr>
      </p:pic>
      <p:pic>
        <p:nvPicPr>
          <p:cNvPr id="3074" name="Picture 2"/>
          <p:cNvPicPr>
            <a:picLocks noChangeAspect="1" noChangeArrowheads="1"/>
          </p:cNvPicPr>
          <p:nvPr/>
        </p:nvPicPr>
        <p:blipFill>
          <a:blip r:embed="rId5" cstate="print"/>
          <a:srcRect/>
          <a:stretch>
            <a:fillRect/>
          </a:stretch>
        </p:blipFill>
        <p:spPr bwMode="auto">
          <a:xfrm rot="21600000">
            <a:off x="1" y="1"/>
            <a:ext cx="1214413" cy="1214421"/>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301752" y="1527048"/>
            <a:ext cx="8503920" cy="4926288"/>
          </a:xfrm>
        </p:spPr>
        <p:txBody>
          <a:bodyPr>
            <a:normAutofit lnSpcReduction="10000"/>
          </a:bodyPr>
          <a:lstStyle/>
          <a:p>
            <a:pPr>
              <a:buNone/>
            </a:pPr>
            <a:r>
              <a:rPr lang="fr-FR" sz="2400" dirty="0" smtClean="0">
                <a:solidFill>
                  <a:srgbClr val="FF0000"/>
                </a:solidFill>
              </a:rPr>
              <a:t>L’exploitation du système d’alimentation en eau </a:t>
            </a:r>
            <a:r>
              <a:rPr lang="fr-FR" sz="2400" dirty="0" err="1" smtClean="0">
                <a:solidFill>
                  <a:srgbClr val="FF0000"/>
                </a:solidFill>
              </a:rPr>
              <a:t>potabl</a:t>
            </a:r>
            <a:endParaRPr lang="fr-FR" sz="2400" dirty="0" smtClean="0">
              <a:solidFill>
                <a:srgbClr val="FF0000"/>
              </a:solidFill>
            </a:endParaRPr>
          </a:p>
          <a:p>
            <a:pPr>
              <a:buNone/>
            </a:pPr>
            <a:r>
              <a:rPr lang="fr-FR" sz="2000" dirty="0" smtClean="0">
                <a:solidFill>
                  <a:srgbClr val="007A37"/>
                </a:solidFill>
              </a:rPr>
              <a:t>1-L’entretien des installations:</a:t>
            </a:r>
          </a:p>
          <a:p>
            <a:pPr>
              <a:buNone/>
            </a:pPr>
            <a:r>
              <a:rPr lang="fr-FR" sz="1600" dirty="0" smtClean="0">
                <a:solidFill>
                  <a:srgbClr val="002060"/>
                </a:solidFill>
              </a:rPr>
              <a:t> -   L'exploitation des sites de production: </a:t>
            </a:r>
            <a:r>
              <a:rPr lang="fr-FR" sz="1600" dirty="0" smtClean="0"/>
              <a:t>La qualité de l'eau est contrôlée aux différentes étapes de la filière de potabilisation.</a:t>
            </a:r>
          </a:p>
          <a:p>
            <a:pPr>
              <a:buNone/>
            </a:pPr>
            <a:r>
              <a:rPr lang="fr-FR" sz="1600" dirty="0" smtClean="0"/>
              <a:t> </a:t>
            </a:r>
            <a:r>
              <a:rPr lang="fr-FR" sz="1600" dirty="0" smtClean="0">
                <a:solidFill>
                  <a:srgbClr val="002060"/>
                </a:solidFill>
              </a:rPr>
              <a:t>-La maintenance des stations de pompage: </a:t>
            </a:r>
            <a:r>
              <a:rPr lang="fr-FR" sz="1600" dirty="0" smtClean="0"/>
              <a:t>Points de passage obligés de l'eau distribuée, les pompes doivent faire l'objet d'une maintenance soignée et permanente.</a:t>
            </a:r>
          </a:p>
          <a:p>
            <a:pPr>
              <a:buNone/>
            </a:pPr>
            <a:r>
              <a:rPr lang="fr-FR" sz="1600" dirty="0" smtClean="0">
                <a:solidFill>
                  <a:srgbClr val="002060"/>
                </a:solidFill>
              </a:rPr>
              <a:t>-Le contrôle des accessoires de réseau: </a:t>
            </a:r>
            <a:r>
              <a:rPr lang="fr-FR" sz="1600" dirty="0" smtClean="0"/>
              <a:t>Les appareils de robinetterie - fontainerie</a:t>
            </a:r>
          </a:p>
          <a:p>
            <a:pPr>
              <a:buNone/>
            </a:pPr>
            <a:r>
              <a:rPr lang="fr-FR" sz="1600" dirty="0" smtClean="0"/>
              <a:t>placés sur le réseau demandent un entretien périodique destiné à vérifier leur fonctionnement.</a:t>
            </a:r>
          </a:p>
          <a:p>
            <a:pPr>
              <a:buNone/>
            </a:pPr>
            <a:r>
              <a:rPr lang="fr-FR" sz="1600" dirty="0" smtClean="0">
                <a:solidFill>
                  <a:srgbClr val="002060"/>
                </a:solidFill>
              </a:rPr>
              <a:t>-Le suivi des travaux neufs: </a:t>
            </a:r>
            <a:r>
              <a:rPr lang="fr-FR" sz="1600" dirty="0" smtClean="0"/>
              <a:t>Dans le cadre d'extension, de renouvellement et/ou d'amélioration du réseau, l'exploitant peut intervenir lors des phases de conception, de réalisation et de réception. Il doit en particulier s’assurer que les travaux sont réalisés</a:t>
            </a:r>
          </a:p>
          <a:p>
            <a:pPr lvl="0">
              <a:buClr>
                <a:srgbClr val="D16349"/>
              </a:buClr>
              <a:buNone/>
            </a:pPr>
            <a:r>
              <a:rPr lang="fr-FR" sz="1600" dirty="0" smtClean="0"/>
              <a:t>dans les règles de l’art : garan</a:t>
            </a:r>
            <a:r>
              <a:rPr lang="fr-FR" sz="1600" dirty="0">
                <a:solidFill>
                  <a:prstClr val="black"/>
                </a:solidFill>
              </a:rPr>
              <a:t>tie de l’étanchéité et respect des règles sanitaires.</a:t>
            </a:r>
            <a:endParaRPr lang="fr-FR" sz="1600" dirty="0">
              <a:solidFill>
                <a:srgbClr val="FF0000"/>
              </a:solidFill>
            </a:endParaRPr>
          </a:p>
          <a:p>
            <a:pPr marL="0" lvl="0" indent="0">
              <a:spcBef>
                <a:spcPts val="0"/>
              </a:spcBef>
              <a:buClrTx/>
              <a:buSzTx/>
              <a:buNone/>
            </a:pPr>
            <a:endParaRPr lang="fr-FR" sz="1600" dirty="0" smtClean="0"/>
          </a:p>
          <a:p>
            <a:pPr marL="0" lvl="0" indent="0">
              <a:spcBef>
                <a:spcPts val="0"/>
              </a:spcBef>
              <a:buClrTx/>
              <a:buSzTx/>
              <a:buNone/>
            </a:pPr>
            <a:r>
              <a:rPr lang="fr-FR" sz="1600" dirty="0" smtClean="0">
                <a:solidFill>
                  <a:prstClr val="black"/>
                </a:solidFill>
                <a:latin typeface="Trebuchet MS" panose="020B0603020202020204"/>
              </a:rPr>
              <a:t>La </a:t>
            </a:r>
            <a:r>
              <a:rPr lang="fr-FR" sz="1600" dirty="0">
                <a:solidFill>
                  <a:prstClr val="black"/>
                </a:solidFill>
                <a:latin typeface="Trebuchet MS" panose="020B0603020202020204"/>
              </a:rPr>
              <a:t>gestion de ce patrimoine, en particulier la planification de son renouvellement, demande une connaissance précise des infrastructures : réalisation et mise à jour des plans, recensement des incidents, programmation du renouvellement,….</a:t>
            </a:r>
          </a:p>
          <a:p>
            <a:pPr marL="0" lvl="0" indent="0">
              <a:spcBef>
                <a:spcPts val="0"/>
              </a:spcBef>
              <a:buClrTx/>
              <a:buSzTx/>
              <a:buNone/>
            </a:pPr>
            <a:r>
              <a:rPr lang="fr-FR" sz="1600" dirty="0">
                <a:solidFill>
                  <a:prstClr val="black"/>
                </a:solidFill>
                <a:latin typeface="Trebuchet MS" panose="020B0603020202020204"/>
              </a:rPr>
              <a:t>Cette mission fon- </a:t>
            </a:r>
            <a:r>
              <a:rPr lang="fr-FR" sz="1600" dirty="0" err="1">
                <a:solidFill>
                  <a:prstClr val="black"/>
                </a:solidFill>
                <a:latin typeface="Trebuchet MS" panose="020B0603020202020204"/>
              </a:rPr>
              <a:t>damentale</a:t>
            </a:r>
            <a:r>
              <a:rPr lang="fr-FR" sz="1600" dirty="0">
                <a:solidFill>
                  <a:prstClr val="black"/>
                </a:solidFill>
                <a:latin typeface="Trebuchet MS" panose="020B0603020202020204"/>
              </a:rPr>
              <a:t> pilotée par la collectivité doit se faire en collaboration étroite avec l’exploitant du réseau</a:t>
            </a:r>
            <a:r>
              <a:rPr lang="fr-FR" sz="1600" dirty="0" smtClean="0">
                <a:solidFill>
                  <a:prstClr val="black"/>
                </a:solidFill>
                <a:latin typeface="Trebuchet MS" panose="020B0603020202020204"/>
              </a:rPr>
              <a:t>.</a:t>
            </a:r>
            <a:endParaRPr lang="fr-FR" sz="1600" dirty="0">
              <a:solidFill>
                <a:prstClr val="black"/>
              </a:solidFill>
              <a:latin typeface="Trebuchet MS" panose="020B0603020202020204"/>
            </a:endParaRPr>
          </a:p>
        </p:txBody>
      </p:sp>
      <p:sp>
        <p:nvSpPr>
          <p:cNvPr id="2" name="Rectangle 1"/>
          <p:cNvSpPr/>
          <p:nvPr/>
        </p:nvSpPr>
        <p:spPr>
          <a:xfrm>
            <a:off x="301752" y="4869160"/>
            <a:ext cx="2629246" cy="338554"/>
          </a:xfrm>
          <a:prstGeom prst="rect">
            <a:avLst/>
          </a:prstGeom>
        </p:spPr>
        <p:txBody>
          <a:bodyPr wrap="none">
            <a:spAutoFit/>
          </a:bodyPr>
          <a:lstStyle/>
          <a:p>
            <a:pPr lvl="0"/>
            <a:r>
              <a:rPr lang="fr-FR" sz="1600" dirty="0" smtClean="0">
                <a:solidFill>
                  <a:srgbClr val="002060"/>
                </a:solidFill>
                <a:latin typeface="Trebuchet MS" panose="020B0603020202020204"/>
              </a:rPr>
              <a:t>-La </a:t>
            </a:r>
            <a:r>
              <a:rPr lang="fr-FR" sz="1600" dirty="0">
                <a:solidFill>
                  <a:srgbClr val="002060"/>
                </a:solidFill>
                <a:latin typeface="Trebuchet MS" panose="020B0603020202020204"/>
              </a:rPr>
              <a:t>gestion du </a:t>
            </a:r>
            <a:r>
              <a:rPr lang="fr-FR" sz="1600" dirty="0" smtClean="0">
                <a:solidFill>
                  <a:srgbClr val="002060"/>
                </a:solidFill>
                <a:latin typeface="Trebuchet MS" panose="020B0603020202020204"/>
              </a:rPr>
              <a:t>patrimoine:</a:t>
            </a:r>
            <a:endParaRPr lang="fr-FR" sz="1600" dirty="0">
              <a:solidFill>
                <a:srgbClr val="002060"/>
              </a:solidFill>
              <a:latin typeface="Trebuchet MS" panose="020B0603020202020204"/>
            </a:endParaRPr>
          </a:p>
        </p:txBody>
      </p:sp>
    </p:spTree>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357158" y="1500174"/>
            <a:ext cx="8503920" cy="4572000"/>
          </a:xfrm>
        </p:spPr>
        <p:txBody>
          <a:bodyPr>
            <a:normAutofit/>
          </a:bodyPr>
          <a:lstStyle/>
          <a:p>
            <a:pPr>
              <a:buNone/>
            </a:pPr>
            <a:r>
              <a:rPr lang="fr-FR" sz="2000" dirty="0" smtClean="0">
                <a:solidFill>
                  <a:srgbClr val="007A37"/>
                </a:solidFill>
              </a:rPr>
              <a:t>2-Le maintien de la qualité de l’eau:</a:t>
            </a:r>
          </a:p>
          <a:p>
            <a:pPr>
              <a:buNone/>
            </a:pPr>
            <a:r>
              <a:rPr lang="fr-FR" sz="1600" dirty="0" smtClean="0">
                <a:solidFill>
                  <a:srgbClr val="002060"/>
                </a:solidFill>
              </a:rPr>
              <a:t>-Nettoyage et désinfection des réservoirs</a:t>
            </a:r>
          </a:p>
          <a:p>
            <a:pPr>
              <a:buNone/>
            </a:pPr>
            <a:r>
              <a:rPr lang="fr-FR" sz="1600" dirty="0" smtClean="0">
                <a:solidFill>
                  <a:srgbClr val="002060"/>
                </a:solidFill>
              </a:rPr>
              <a:t>-Nettoyage et désinfection des canalisations</a:t>
            </a:r>
          </a:p>
          <a:p>
            <a:pPr>
              <a:buNone/>
            </a:pPr>
            <a:r>
              <a:rPr lang="fr-FR" sz="1600" dirty="0" smtClean="0">
                <a:solidFill>
                  <a:srgbClr val="002060"/>
                </a:solidFill>
              </a:rPr>
              <a:t>-La lutte contre le gaspillage:</a:t>
            </a:r>
            <a:r>
              <a:rPr lang="fr-FR" sz="1600" dirty="0" smtClean="0"/>
              <a:t> La diminution des pertes d’eau demande la mise en place d’une véritable stratégie :connaissance parfaite du réseau et son fonctionnement, installation et suivi de compteurs, études diagnostiques, campagne de recherche de fuites,…</a:t>
            </a:r>
          </a:p>
          <a:p>
            <a:pPr>
              <a:buNone/>
            </a:pPr>
            <a:r>
              <a:rPr lang="fr-FR" sz="1600" dirty="0" smtClean="0">
                <a:solidFill>
                  <a:srgbClr val="002060"/>
                </a:solidFill>
              </a:rPr>
              <a:t>-La recherche des fuites: </a:t>
            </a:r>
            <a:r>
              <a:rPr lang="fr-FR" sz="1600" dirty="0" smtClean="0"/>
              <a:t>Le contrôle des débits permet d’orienter l’utilisation de moyens spécifiques destinés à la localisation précise des fuites sur le réseau : enregistreurs de bruits, détecteurs acoustiques, corrélateurs,…</a:t>
            </a:r>
          </a:p>
          <a:p>
            <a:pPr>
              <a:buNone/>
            </a:pPr>
            <a:r>
              <a:rPr lang="fr-FR" sz="1600" dirty="0" smtClean="0">
                <a:solidFill>
                  <a:srgbClr val="002060"/>
                </a:solidFill>
              </a:rPr>
              <a:t>-La réparation des fuites: </a:t>
            </a:r>
            <a:r>
              <a:rPr lang="fr-FR" sz="1600" dirty="0" smtClean="0"/>
              <a:t>Après avoir localisé précisément la fuite, l’exploitant réalise la</a:t>
            </a:r>
          </a:p>
          <a:p>
            <a:pPr>
              <a:buNone/>
            </a:pPr>
            <a:r>
              <a:rPr lang="fr-FR" sz="1600" dirty="0" smtClean="0"/>
              <a:t>réparation des éléments défectueux : conduites, branchements, appareils de robinetterie. Ce sont en général des opérations délicates car réalisées souvent dans des conditions difficiles. Il faut donc veiller à la fois à garantir la pérennité de la réparation et éviter les risques de contamination de l’eau potable lors de l’intervention.</a:t>
            </a:r>
          </a:p>
          <a:p>
            <a:pPr>
              <a:buFontTx/>
              <a:buChar char="-"/>
            </a:pPr>
            <a:endParaRPr lang="fr-FR" sz="1600" dirty="0" smtClean="0"/>
          </a:p>
          <a:p>
            <a:pPr>
              <a:buFontTx/>
              <a:buChar char="-"/>
            </a:pPr>
            <a:endParaRPr lang="fr-FR" sz="1600" dirty="0" smtClean="0">
              <a:solidFill>
                <a:srgbClr val="002060"/>
              </a:solidFill>
            </a:endParaRPr>
          </a:p>
          <a:p>
            <a:pPr>
              <a:buNone/>
            </a:pPr>
            <a:endParaRPr lang="fr-FR" sz="2000" dirty="0">
              <a:solidFill>
                <a:srgbClr val="007A37"/>
              </a:solidFill>
            </a:endParaRPr>
          </a:p>
        </p:txBody>
      </p:sp>
      <p:pic>
        <p:nvPicPr>
          <p:cNvPr id="5122" name="Picture 2"/>
          <p:cNvPicPr>
            <a:picLocks noChangeAspect="1" noChangeArrowheads="1"/>
          </p:cNvPicPr>
          <p:nvPr/>
        </p:nvPicPr>
        <p:blipFill>
          <a:blip r:embed="rId2" cstate="print"/>
          <a:srcRect/>
          <a:stretch>
            <a:fillRect/>
          </a:stretch>
        </p:blipFill>
        <p:spPr bwMode="auto">
          <a:xfrm>
            <a:off x="0" y="0"/>
            <a:ext cx="1214414" cy="1357298"/>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win 7\Desktop\AEP\renouvelement.jpg"/>
          <p:cNvPicPr>
            <a:picLocks noGrp="1" noChangeAspect="1" noChangeArrowheads="1"/>
          </p:cNvPicPr>
          <p:nvPr>
            <p:ph sz="quarter" idx="1"/>
          </p:nvPr>
        </p:nvPicPr>
        <p:blipFill>
          <a:blip r:embed="rId2" cstate="print"/>
          <a:srcRect/>
          <a:stretch>
            <a:fillRect/>
          </a:stretch>
        </p:blipFill>
        <p:spPr bwMode="auto">
          <a:xfrm>
            <a:off x="857224" y="1714488"/>
            <a:ext cx="2466975" cy="1847850"/>
          </a:xfrm>
          <a:prstGeom prst="rect">
            <a:avLst/>
          </a:prstGeom>
          <a:noFill/>
        </p:spPr>
      </p:pic>
      <p:pic>
        <p:nvPicPr>
          <p:cNvPr id="6147" name="Picture 3" descr="C:\Users\win 7\Desktop\AEP\images (3).jpg"/>
          <p:cNvPicPr>
            <a:picLocks noChangeAspect="1" noChangeArrowheads="1"/>
          </p:cNvPicPr>
          <p:nvPr/>
        </p:nvPicPr>
        <p:blipFill>
          <a:blip r:embed="rId3" cstate="print"/>
          <a:srcRect/>
          <a:stretch>
            <a:fillRect/>
          </a:stretch>
        </p:blipFill>
        <p:spPr bwMode="auto">
          <a:xfrm>
            <a:off x="3714744" y="1714488"/>
            <a:ext cx="2466975" cy="1847850"/>
          </a:xfrm>
          <a:prstGeom prst="rect">
            <a:avLst/>
          </a:prstGeom>
          <a:noFill/>
        </p:spPr>
      </p:pic>
      <p:pic>
        <p:nvPicPr>
          <p:cNvPr id="6148" name="Picture 4" descr="C:\Users\win 7\Desktop\AEP\images (13).jpg"/>
          <p:cNvPicPr>
            <a:picLocks noChangeAspect="1" noChangeArrowheads="1"/>
          </p:cNvPicPr>
          <p:nvPr/>
        </p:nvPicPr>
        <p:blipFill>
          <a:blip r:embed="rId4" cstate="print"/>
          <a:srcRect/>
          <a:stretch>
            <a:fillRect/>
          </a:stretch>
        </p:blipFill>
        <p:spPr bwMode="auto">
          <a:xfrm>
            <a:off x="6786578" y="2643182"/>
            <a:ext cx="1743075" cy="2619375"/>
          </a:xfrm>
          <a:prstGeom prst="rect">
            <a:avLst/>
          </a:prstGeom>
          <a:noFill/>
        </p:spPr>
      </p:pic>
      <p:pic>
        <p:nvPicPr>
          <p:cNvPr id="6149" name="Picture 5" descr="C:\Users\win 7\Desktop\AEP\images (15).jpg"/>
          <p:cNvPicPr>
            <a:picLocks noChangeAspect="1" noChangeArrowheads="1"/>
          </p:cNvPicPr>
          <p:nvPr/>
        </p:nvPicPr>
        <p:blipFill>
          <a:blip r:embed="rId5" cstate="print"/>
          <a:srcRect/>
          <a:stretch>
            <a:fillRect/>
          </a:stretch>
        </p:blipFill>
        <p:spPr bwMode="auto">
          <a:xfrm>
            <a:off x="785786" y="3714752"/>
            <a:ext cx="2619375" cy="1743075"/>
          </a:xfrm>
          <a:prstGeom prst="rect">
            <a:avLst/>
          </a:prstGeom>
          <a:noFill/>
        </p:spPr>
      </p:pic>
      <p:pic>
        <p:nvPicPr>
          <p:cNvPr id="6150" name="Picture 6" descr="C:\Users\win 7\Desktop\AEP\téléchargement (1).jpg"/>
          <p:cNvPicPr>
            <a:picLocks noChangeAspect="1" noChangeArrowheads="1"/>
          </p:cNvPicPr>
          <p:nvPr/>
        </p:nvPicPr>
        <p:blipFill>
          <a:blip r:embed="rId6" cstate="print"/>
          <a:srcRect/>
          <a:stretch>
            <a:fillRect/>
          </a:stretch>
        </p:blipFill>
        <p:spPr bwMode="auto">
          <a:xfrm>
            <a:off x="3643306" y="3714752"/>
            <a:ext cx="2466975" cy="1847850"/>
          </a:xfrm>
          <a:prstGeom prst="rect">
            <a:avLst/>
          </a:prstGeom>
          <a:noFill/>
        </p:spPr>
      </p:pic>
    </p:spTree>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normAutofit/>
          </a:bodyPr>
          <a:lstStyle/>
          <a:p>
            <a:pPr>
              <a:buNone/>
            </a:pPr>
            <a:endParaRPr lang="fr-FR" dirty="0" smtClean="0"/>
          </a:p>
          <a:p>
            <a:pPr>
              <a:buNone/>
            </a:pPr>
            <a:endParaRPr lang="fr-FR" dirty="0" smtClean="0"/>
          </a:p>
          <a:p>
            <a:pPr>
              <a:buNone/>
            </a:pPr>
            <a:r>
              <a:rPr lang="fr-FR" dirty="0" smtClean="0">
                <a:solidFill>
                  <a:srgbClr val="FF0000"/>
                </a:solidFill>
              </a:rPr>
              <a:t>                                 </a:t>
            </a:r>
            <a:r>
              <a:rPr lang="fr-FR" sz="4000" dirty="0" smtClean="0">
                <a:solidFill>
                  <a:srgbClr val="FF0000"/>
                </a:solidFill>
              </a:rPr>
              <a:t> conclusion</a:t>
            </a:r>
          </a:p>
          <a:p>
            <a:pPr>
              <a:buNone/>
            </a:pPr>
            <a:endParaRPr lang="fr-FR" sz="4000" dirty="0" smtClean="0">
              <a:solidFill>
                <a:srgbClr val="FF0000"/>
              </a:solidFill>
            </a:endParaRPr>
          </a:p>
          <a:p>
            <a:pPr>
              <a:buNone/>
            </a:pPr>
            <a:r>
              <a:rPr lang="fr-FR" sz="2400" i="1" dirty="0" smtClean="0"/>
              <a:t>Pour la gestion des réseaux d’alimentation en eau potable, les collectivités doivent mettre toutes ses compétences pour assurer</a:t>
            </a:r>
            <a:r>
              <a:rPr lang="fr-FR" sz="2100" i="1" dirty="0" smtClean="0"/>
              <a:t> la qualité de l’eau potable en prendre les  </a:t>
            </a:r>
            <a:r>
              <a:rPr lang="fr-FR" sz="2400" i="1" dirty="0" smtClean="0"/>
              <a:t>responsabilités morales, techniques et financières</a:t>
            </a:r>
            <a:endParaRPr lang="fr-FR" sz="2100" dirty="0" smtClean="0"/>
          </a:p>
        </p:txBody>
      </p:sp>
      <p:pic>
        <p:nvPicPr>
          <p:cNvPr id="2050" name="Picture 2"/>
          <p:cNvPicPr>
            <a:picLocks noChangeAspect="1" noChangeArrowheads="1"/>
          </p:cNvPicPr>
          <p:nvPr/>
        </p:nvPicPr>
        <p:blipFill>
          <a:blip r:embed="rId2" cstate="print"/>
          <a:srcRect/>
          <a:stretch>
            <a:fillRect/>
          </a:stretch>
        </p:blipFill>
        <p:spPr bwMode="auto">
          <a:xfrm>
            <a:off x="0" y="1"/>
            <a:ext cx="1171575" cy="1357298"/>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normAutofit lnSpcReduction="10000"/>
          </a:bodyPr>
          <a:lstStyle/>
          <a:p>
            <a:pPr>
              <a:buNone/>
            </a:pPr>
            <a:endParaRPr lang="fr-FR" sz="2000" dirty="0" smtClean="0"/>
          </a:p>
          <a:p>
            <a:pPr>
              <a:buNone/>
            </a:pPr>
            <a:endParaRPr lang="fr-FR" sz="2000" dirty="0" smtClean="0"/>
          </a:p>
          <a:p>
            <a:pPr>
              <a:buNone/>
            </a:pPr>
            <a:r>
              <a:rPr lang="fr-FR" sz="2000" dirty="0" smtClean="0"/>
              <a:t>Une eau potable est une eau qui ne doit pas porter atteinte</a:t>
            </a:r>
          </a:p>
          <a:p>
            <a:pPr>
              <a:buNone/>
            </a:pPr>
            <a:r>
              <a:rPr lang="fr-FR" sz="2000" dirty="0" smtClean="0"/>
              <a:t>à la santé, et être agréable à boire. On utilise le terme “eau destinée à la consommation humaine”.</a:t>
            </a:r>
          </a:p>
          <a:p>
            <a:pPr>
              <a:buNone/>
            </a:pPr>
            <a:endParaRPr lang="fr-FR" sz="2000" dirty="0" smtClean="0"/>
          </a:p>
          <a:p>
            <a:pPr>
              <a:buNone/>
            </a:pPr>
            <a:r>
              <a:rPr lang="fr-FR" sz="2000" dirty="0" smtClean="0"/>
              <a:t>Il s’agit des eaux :</a:t>
            </a:r>
          </a:p>
          <a:p>
            <a:endParaRPr lang="fr-FR" sz="2000" dirty="0" smtClean="0">
              <a:solidFill>
                <a:schemeClr val="accent5">
                  <a:lumMod val="75000"/>
                </a:schemeClr>
              </a:solidFill>
            </a:endParaRPr>
          </a:p>
          <a:p>
            <a:pPr>
              <a:buNone/>
            </a:pPr>
            <a:r>
              <a:rPr lang="fr-FR" sz="2000" dirty="0" smtClean="0">
                <a:solidFill>
                  <a:schemeClr val="accent6">
                    <a:lumMod val="50000"/>
                  </a:schemeClr>
                </a:solidFill>
              </a:rPr>
              <a:t>● destinées aux usages domestiques :</a:t>
            </a:r>
          </a:p>
          <a:p>
            <a:pPr>
              <a:buNone/>
            </a:pPr>
            <a:r>
              <a:rPr lang="fr-FR" sz="2000" dirty="0" smtClean="0">
                <a:solidFill>
                  <a:schemeClr val="accent6">
                    <a:lumMod val="50000"/>
                  </a:schemeClr>
                </a:solidFill>
              </a:rPr>
              <a:t> boisson, cuisson, préparation d’aliments,</a:t>
            </a:r>
          </a:p>
          <a:p>
            <a:pPr>
              <a:buNone/>
            </a:pPr>
            <a:r>
              <a:rPr lang="fr-FR" sz="2000" dirty="0" smtClean="0">
                <a:solidFill>
                  <a:schemeClr val="accent6">
                    <a:lumMod val="50000"/>
                  </a:schemeClr>
                </a:solidFill>
              </a:rPr>
              <a:t> ou à d’autres usages,</a:t>
            </a:r>
          </a:p>
          <a:p>
            <a:pPr>
              <a:buNone/>
            </a:pPr>
            <a:r>
              <a:rPr lang="fr-FR" sz="2000" dirty="0" smtClean="0">
                <a:solidFill>
                  <a:schemeClr val="accent6">
                    <a:lumMod val="50000"/>
                  </a:schemeClr>
                </a:solidFill>
              </a:rPr>
              <a:t>● utilisées pour la fabrication d’aliments,</a:t>
            </a:r>
          </a:p>
          <a:p>
            <a:pPr>
              <a:buNone/>
            </a:pPr>
            <a:r>
              <a:rPr lang="fr-FR" sz="2000" dirty="0" smtClean="0">
                <a:solidFill>
                  <a:schemeClr val="accent6">
                    <a:lumMod val="50000"/>
                  </a:schemeClr>
                </a:solidFill>
              </a:rPr>
              <a:t>● utilisées pour la glace alimentaire.</a:t>
            </a:r>
            <a:endParaRPr lang="fr-FR" sz="2000" dirty="0">
              <a:solidFill>
                <a:schemeClr val="accent6">
                  <a:lumMod val="50000"/>
                </a:schemeClr>
              </a:solidFill>
            </a:endParaRPr>
          </a:p>
        </p:txBody>
      </p:sp>
      <p:sp>
        <p:nvSpPr>
          <p:cNvPr id="4" name="ZoneTexte 3"/>
          <p:cNvSpPr txBox="1"/>
          <p:nvPr/>
        </p:nvSpPr>
        <p:spPr>
          <a:xfrm>
            <a:off x="285720" y="1571612"/>
            <a:ext cx="4286280" cy="523220"/>
          </a:xfrm>
          <a:prstGeom prst="rect">
            <a:avLst/>
          </a:prstGeom>
          <a:noFill/>
        </p:spPr>
        <p:txBody>
          <a:bodyPr wrap="square" rtlCol="0">
            <a:spAutoFit/>
          </a:bodyPr>
          <a:lstStyle/>
          <a:p>
            <a:r>
              <a:rPr lang="fr-FR" sz="2800" dirty="0" smtClean="0">
                <a:solidFill>
                  <a:srgbClr val="FF0000"/>
                </a:solidFill>
              </a:rPr>
              <a:t>L’eau potable:</a:t>
            </a:r>
            <a:endParaRPr lang="fr-FR" sz="2800" dirty="0">
              <a:solidFill>
                <a:srgbClr val="FF0000"/>
              </a:solidFill>
            </a:endParaRPr>
          </a:p>
        </p:txBody>
      </p:sp>
      <p:pic>
        <p:nvPicPr>
          <p:cNvPr id="3074" name="Picture 2"/>
          <p:cNvPicPr>
            <a:picLocks noChangeAspect="1" noChangeArrowheads="1"/>
          </p:cNvPicPr>
          <p:nvPr/>
        </p:nvPicPr>
        <p:blipFill>
          <a:blip r:embed="rId2" cstate="print"/>
          <a:srcRect/>
          <a:stretch>
            <a:fillRect/>
          </a:stretch>
        </p:blipFill>
        <p:spPr bwMode="auto">
          <a:xfrm>
            <a:off x="0" y="0"/>
            <a:ext cx="911695" cy="1285859"/>
          </a:xfrm>
          <a:prstGeom prst="rect">
            <a:avLst/>
          </a:prstGeom>
          <a:noFill/>
          <a:ln w="9525">
            <a:noFill/>
            <a:miter lim="800000"/>
            <a:headEnd/>
            <a:tailEnd/>
          </a:ln>
          <a:effectLst/>
        </p:spPr>
      </p:pic>
      <p:pic>
        <p:nvPicPr>
          <p:cNvPr id="5125" name="Picture 5" descr="C:\Users\win 7\Desktop\AEP\images (2).jpg"/>
          <p:cNvPicPr>
            <a:picLocks noChangeAspect="1" noChangeArrowheads="1"/>
          </p:cNvPicPr>
          <p:nvPr/>
        </p:nvPicPr>
        <p:blipFill>
          <a:blip r:embed="rId3" cstate="print"/>
          <a:srcRect/>
          <a:stretch>
            <a:fillRect/>
          </a:stretch>
        </p:blipFill>
        <p:spPr bwMode="auto">
          <a:xfrm>
            <a:off x="6286512" y="3857628"/>
            <a:ext cx="2228850" cy="2047875"/>
          </a:xfrm>
          <a:prstGeom prst="rect">
            <a:avLst/>
          </a:prstGeom>
          <a:noFill/>
        </p:spPr>
      </p:pic>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1800" dirty="0" smtClean="0"/>
              <a:t/>
            </a:r>
            <a:br>
              <a:rPr lang="fr-FR" sz="1800" dirty="0" smtClean="0"/>
            </a:br>
            <a:r>
              <a:rPr lang="fr-FR" sz="1800" dirty="0" smtClean="0"/>
              <a:t/>
            </a:r>
            <a:br>
              <a:rPr lang="fr-FR" sz="1800" dirty="0" smtClean="0"/>
            </a:br>
            <a:r>
              <a:rPr lang="fr-FR" sz="1800" dirty="0" smtClean="0">
                <a:solidFill>
                  <a:schemeClr val="tx1"/>
                </a:solidFill>
              </a:rPr>
              <a:t>Pour être consommée, l'eau doit répondre à des critères de qualité fixés par le ministère de la santé avec le Conseil Supérieur du secteur d'Hygiène Publique de France les critères d'une eau « propre à la consommation » portent sur </a:t>
            </a:r>
            <a:endParaRPr lang="fr-FR" sz="1800" dirty="0">
              <a:solidFill>
                <a:schemeClr val="tx1"/>
              </a:solidFill>
            </a:endParaRPr>
          </a:p>
        </p:txBody>
      </p:sp>
      <p:graphicFrame>
        <p:nvGraphicFramePr>
          <p:cNvPr id="4" name="Espace réservé du contenu 3"/>
          <p:cNvGraphicFramePr>
            <a:graphicFrameLocks noGrp="1"/>
          </p:cNvGraphicFramePr>
          <p:nvPr>
            <p:ph sz="quarter" idx="1"/>
          </p:nvPr>
        </p:nvGraphicFramePr>
        <p:xfrm>
          <a:off x="301625" y="1527174"/>
          <a:ext cx="8504238" cy="58309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ZoneTexte 5"/>
          <p:cNvSpPr txBox="1"/>
          <p:nvPr/>
        </p:nvSpPr>
        <p:spPr>
          <a:xfrm>
            <a:off x="428596" y="4643446"/>
            <a:ext cx="3071834" cy="830997"/>
          </a:xfrm>
          <a:prstGeom prst="rect">
            <a:avLst/>
          </a:prstGeom>
          <a:noFill/>
        </p:spPr>
        <p:txBody>
          <a:bodyPr wrap="square" rtlCol="0">
            <a:spAutoFit/>
          </a:bodyPr>
          <a:lstStyle/>
          <a:p>
            <a:r>
              <a:rPr lang="fr-FR" sz="1600" dirty="0" smtClean="0"/>
              <a:t>L'eau ne doit contenir ni parasite, ni virus, ni bactérie pathogène</a:t>
            </a:r>
            <a:endParaRPr lang="fr-FR" sz="1600" dirty="0"/>
          </a:p>
        </p:txBody>
      </p:sp>
      <p:sp>
        <p:nvSpPr>
          <p:cNvPr id="7" name="ZoneTexte 6"/>
          <p:cNvSpPr txBox="1"/>
          <p:nvPr/>
        </p:nvSpPr>
        <p:spPr>
          <a:xfrm>
            <a:off x="6286512" y="4357694"/>
            <a:ext cx="2857488" cy="4247317"/>
          </a:xfrm>
          <a:prstGeom prst="rect">
            <a:avLst/>
          </a:prstGeom>
          <a:noFill/>
        </p:spPr>
        <p:txBody>
          <a:bodyPr wrap="square" rtlCol="0">
            <a:spAutoFit/>
          </a:bodyPr>
          <a:lstStyle/>
          <a:p>
            <a:r>
              <a:rPr lang="fr-FR" dirty="0" smtClean="0"/>
              <a:t>Les substances chimiques autres que les sels minéraux font l'objet de normes très sévères. Ces substances sont dites "indésirables" ou "toxiques". Elles sont recherchées à l'état de trace (millionième de gramme par litre). Ces normes sont établies sur la base d'une consommation journalière normale, pendant toute la vie.</a:t>
            </a:r>
            <a:endParaRPr lang="fr-FR" dirty="0"/>
          </a:p>
        </p:txBody>
      </p:sp>
      <p:sp>
        <p:nvSpPr>
          <p:cNvPr id="8" name="ZoneTexte 7"/>
          <p:cNvSpPr txBox="1"/>
          <p:nvPr/>
        </p:nvSpPr>
        <p:spPr>
          <a:xfrm>
            <a:off x="3571868" y="4357694"/>
            <a:ext cx="2500330" cy="3139321"/>
          </a:xfrm>
          <a:prstGeom prst="rect">
            <a:avLst/>
          </a:prstGeom>
          <a:noFill/>
        </p:spPr>
        <p:txBody>
          <a:bodyPr wrap="square" rtlCol="0">
            <a:spAutoFit/>
          </a:bodyPr>
          <a:lstStyle/>
          <a:p>
            <a:r>
              <a:rPr lang="fr-FR" dirty="0" smtClean="0"/>
              <a:t>L'eau doit être limpide, claire, aérée et ne doit présenter ni saveur ni odeur désagréable. Précisons cependant qu'une eau qui ne satisfait pas pleinement ces critères, ne présente pas forcément de risque pour la santé.</a:t>
            </a:r>
            <a:endParaRPr lang="fr-FR" dirty="0"/>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Espace réservé du contenu 5"/>
          <p:cNvGraphicFramePr>
            <a:graphicFrameLocks noGrp="1"/>
          </p:cNvGraphicFramePr>
          <p:nvPr>
            <p:ph sz="quarter" idx="1"/>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ZoneTexte 6"/>
          <p:cNvSpPr txBox="1"/>
          <p:nvPr/>
        </p:nvSpPr>
        <p:spPr>
          <a:xfrm>
            <a:off x="214282" y="3786190"/>
            <a:ext cx="2714644" cy="1631216"/>
          </a:xfrm>
          <a:prstGeom prst="rect">
            <a:avLst/>
          </a:prstGeom>
          <a:noFill/>
        </p:spPr>
        <p:txBody>
          <a:bodyPr wrap="square" rtlCol="0">
            <a:spAutoFit/>
          </a:bodyPr>
          <a:lstStyle/>
          <a:p>
            <a:r>
              <a:rPr lang="fr-FR" sz="2000" dirty="0" smtClean="0"/>
              <a:t>Leur présence est tolérée tant qu'elle reste inférieure à un certain seuil (le fluor et les nitrates   ).</a:t>
            </a:r>
            <a:endParaRPr lang="fr-FR" sz="2000" dirty="0"/>
          </a:p>
        </p:txBody>
      </p:sp>
      <p:sp>
        <p:nvSpPr>
          <p:cNvPr id="8" name="ZoneTexte 7"/>
          <p:cNvSpPr txBox="1"/>
          <p:nvPr/>
        </p:nvSpPr>
        <p:spPr>
          <a:xfrm>
            <a:off x="6643702" y="3643314"/>
            <a:ext cx="2286016" cy="2862322"/>
          </a:xfrm>
          <a:prstGeom prst="rect">
            <a:avLst/>
          </a:prstGeom>
          <a:noFill/>
        </p:spPr>
        <p:txBody>
          <a:bodyPr wrap="square" rtlCol="0">
            <a:spAutoFit/>
          </a:bodyPr>
          <a:lstStyle/>
          <a:p>
            <a:r>
              <a:rPr lang="fr-FR" sz="2000" dirty="0" smtClean="0"/>
              <a:t>Le plomb et le chrome en font partie. Les teneurs tolérées sont extrêmement faibles, parfois de l'ordre du millionième de gramme par litre.</a:t>
            </a:r>
            <a:endParaRPr lang="fr-FR" sz="2000" dirty="0"/>
          </a:p>
        </p:txBody>
      </p:sp>
      <p:sp>
        <p:nvSpPr>
          <p:cNvPr id="10" name="ZoneTexte 9"/>
          <p:cNvSpPr txBox="1"/>
          <p:nvPr/>
        </p:nvSpPr>
        <p:spPr>
          <a:xfrm>
            <a:off x="3357554" y="3643314"/>
            <a:ext cx="2714644" cy="3262432"/>
          </a:xfrm>
          <a:prstGeom prst="rect">
            <a:avLst/>
          </a:prstGeom>
          <a:noFill/>
        </p:spPr>
        <p:txBody>
          <a:bodyPr wrap="square" rtlCol="0">
            <a:spAutoFit/>
          </a:bodyPr>
          <a:lstStyle/>
          <a:p>
            <a:r>
              <a:rPr lang="fr-FR" sz="1400" dirty="0" smtClean="0"/>
              <a:t>Les eaux traitées par un adoucisseur d'eau doivent contenir une teneur minimale en calcium ou en magnésium (dureté), de même qu'en carbonate ou en bicarbonate (alcalinité).</a:t>
            </a:r>
          </a:p>
          <a:p>
            <a:r>
              <a:rPr lang="fr-FR" sz="1200" dirty="0" smtClean="0"/>
              <a:t>Le contrôle est effectué sur l'ensemble du système de distribution : points de captage, stations de traitement, réservoirs et réseaux, et il s'accompagne de prélèvements d'échantillons d'eau. Ceux-ci sont analysés par des laboratoires agréés par le Ministère chargé de la Santé.</a:t>
            </a:r>
            <a:endParaRPr lang="fr-FR" sz="1200" dirty="0"/>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322654"/>
            <a:ext cx="8064896" cy="3422219"/>
          </a:xfrm>
          <a:prstGeom prst="rect">
            <a:avLst/>
          </a:prstGeom>
        </p:spPr>
        <p:txBody>
          <a:bodyPr wrap="square">
            <a:sp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fr-FR" sz="2800" b="1" i="0" u="none" strike="noStrike" kern="0" cap="none" spc="0" normalizeH="0" baseline="0" noProof="0" dirty="0" smtClean="0">
                <a:ln w="12700">
                  <a:solidFill>
                    <a:srgbClr val="5FCBEF"/>
                  </a:solidFill>
                  <a:prstDash val="solid"/>
                </a:ln>
                <a:pattFill prst="pct50">
                  <a:fgClr>
                    <a:srgbClr val="5FCBEF"/>
                  </a:fgClr>
                  <a:bgClr>
                    <a:srgbClr val="5FCBEF">
                      <a:lumMod val="20000"/>
                      <a:lumOff val="80000"/>
                    </a:srgbClr>
                  </a:bgClr>
                </a:pattFill>
                <a:effectLst>
                  <a:outerShdw dist="38100" dir="2640000" algn="bl" rotWithShape="0">
                    <a:srgbClr val="5FCBEF"/>
                  </a:outerShdw>
                </a:effectLst>
                <a:uLnTx/>
                <a:uFillTx/>
                <a:latin typeface="Calibri" panose="020F0502020204030204" pitchFamily="34" charset="0"/>
                <a:ea typeface="Calibri" panose="020F0502020204030204" pitchFamily="34" charset="0"/>
                <a:cs typeface="Arial" panose="020B0604020202020204" pitchFamily="34" charset="0"/>
              </a:rPr>
              <a:t>Les normes de l’eau potable : les paramètres que l’on doit surveiller</a:t>
            </a:r>
          </a:p>
          <a:p>
            <a:pPr marL="0" marR="0" lvl="0" indent="0" defTabSz="914400" eaLnBrk="1" fontAlgn="auto" latinLnBrk="0" hangingPunct="1">
              <a:lnSpc>
                <a:spcPct val="107000"/>
              </a:lnSpc>
              <a:spcBef>
                <a:spcPts val="0"/>
              </a:spcBef>
              <a:spcAft>
                <a:spcPts val="800"/>
              </a:spcAft>
              <a:buClrTx/>
              <a:buSzTx/>
              <a:buFontTx/>
              <a:buNone/>
              <a:tabLst/>
              <a:defRPr/>
            </a:pPr>
            <a:r>
              <a:rPr kumimoji="0" lang="fr-FR" sz="2000" b="0" i="0" u="none" strike="noStrike" kern="0" cap="none" spc="0" normalizeH="0" baseline="0" noProof="0" dirty="0" smtClean="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L'eau potable est le produit alimentaire le plus surveillé. Sa réglementation figure dans le décret 89/3 du 3 janvier 1989 qui précise les limitent de qualité des eaux destinées à la consommation humaine. Ainsi, les normes de qualité de l'eau potable sont très rigoureuses. Elles consistent en 62 paramètres physico-chimiques et 8 paramètres micro biologiques contrôlés régulièrement afin que sa qualité soit conforme aux normes définies par le ministère de la Santé et le Parlement Européen</a:t>
            </a:r>
            <a:endParaRPr kumimoji="0" lang="fr-FR" sz="20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3383943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biosol.esitpa.org/liens/micro_eau2003/2_eau_potable_fichiers/image001.g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251520" y="221012"/>
            <a:ext cx="8712968" cy="6520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4945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500034" y="2928934"/>
            <a:ext cx="8229600" cy="2471741"/>
          </a:xfrm>
        </p:spPr>
        <p:txBody>
          <a:bodyPr>
            <a:normAutofit/>
          </a:bodyPr>
          <a:lstStyle/>
          <a:p>
            <a:pPr>
              <a:buNone/>
            </a:pPr>
            <a:r>
              <a:rPr lang="fr-FR" sz="2000" i="1" dirty="0"/>
              <a:t>Le réseau d’alimentation en eau potable stocke, transporte et distribue l’eau potable depuis le lieu </a:t>
            </a:r>
            <a:r>
              <a:rPr lang="fr-FR" sz="2000" i="1" dirty="0" smtClean="0"/>
              <a:t>de production </a:t>
            </a:r>
            <a:r>
              <a:rPr lang="fr-FR" sz="2000" i="1" dirty="0"/>
              <a:t>jusqu’au robinet du consommateur.</a:t>
            </a:r>
          </a:p>
          <a:p>
            <a:pPr>
              <a:buNone/>
            </a:pPr>
            <a:r>
              <a:rPr lang="fr-FR" sz="2000" i="1" dirty="0"/>
              <a:t>C’est un ensemble complexe constitué d’ouvrages de pompage, de </a:t>
            </a:r>
            <a:r>
              <a:rPr lang="fr-FR" sz="2000" i="1" dirty="0" smtClean="0"/>
              <a:t>réservoirs, de canalisations, d’accessoires </a:t>
            </a:r>
            <a:r>
              <a:rPr lang="fr-FR" sz="2000" i="1" dirty="0"/>
              <a:t>de robinetterie et pour finir du branchement sur l’installation intérieure des </a:t>
            </a:r>
            <a:r>
              <a:rPr lang="fr-FR" sz="2000" i="1" dirty="0" smtClean="0"/>
              <a:t>abonnés. Mais</a:t>
            </a:r>
            <a:r>
              <a:rPr lang="fr-FR" sz="2000" i="1" dirty="0"/>
              <a:t>, regardons tous ces éléments plus en détail….</a:t>
            </a:r>
            <a:endParaRPr lang="fr-FR" sz="2000" dirty="0"/>
          </a:p>
        </p:txBody>
      </p:sp>
      <p:sp>
        <p:nvSpPr>
          <p:cNvPr id="4" name="ZoneTexte 3"/>
          <p:cNvSpPr txBox="1"/>
          <p:nvPr/>
        </p:nvSpPr>
        <p:spPr>
          <a:xfrm>
            <a:off x="571472" y="1357298"/>
            <a:ext cx="7215238" cy="1384995"/>
          </a:xfrm>
          <a:prstGeom prst="rect">
            <a:avLst/>
          </a:prstGeom>
          <a:noFill/>
        </p:spPr>
        <p:txBody>
          <a:bodyPr wrap="square" rtlCol="0">
            <a:spAutoFit/>
          </a:bodyPr>
          <a:lstStyle/>
          <a:p>
            <a:r>
              <a:rPr lang="fr-FR" sz="2800" dirty="0" smtClean="0">
                <a:solidFill>
                  <a:srgbClr val="FF0000"/>
                </a:solidFill>
              </a:rPr>
              <a:t>Le réseau d’alimentation en eau potable:</a:t>
            </a:r>
          </a:p>
          <a:p>
            <a:endParaRPr lang="fr-FR" sz="2800" dirty="0" smtClean="0">
              <a:solidFill>
                <a:schemeClr val="tx2">
                  <a:lumMod val="10000"/>
                </a:schemeClr>
              </a:solidFill>
            </a:endParaRPr>
          </a:p>
          <a:p>
            <a:r>
              <a:rPr lang="fr-FR" sz="2800" dirty="0" smtClean="0">
                <a:solidFill>
                  <a:schemeClr val="accent1">
                    <a:lumMod val="75000"/>
                  </a:schemeClr>
                </a:solidFill>
              </a:rPr>
              <a:t>Définition</a:t>
            </a:r>
            <a:r>
              <a:rPr lang="fr-FR" sz="2800" dirty="0" smtClean="0">
                <a:solidFill>
                  <a:schemeClr val="tx2">
                    <a:lumMod val="10000"/>
                  </a:schemeClr>
                </a:solidFill>
              </a:rPr>
              <a:t>:</a:t>
            </a:r>
            <a:endParaRPr lang="fr-FR" sz="2800" dirty="0">
              <a:solidFill>
                <a:schemeClr val="tx2">
                  <a:lumMod val="10000"/>
                </a:schemeClr>
              </a:solidFill>
            </a:endParaRPr>
          </a:p>
        </p:txBody>
      </p:sp>
      <p:pic>
        <p:nvPicPr>
          <p:cNvPr id="2051" name="Picture 3"/>
          <p:cNvPicPr>
            <a:picLocks noChangeAspect="1" noChangeArrowheads="1"/>
          </p:cNvPicPr>
          <p:nvPr/>
        </p:nvPicPr>
        <p:blipFill>
          <a:blip r:embed="rId2" cstate="print"/>
          <a:srcRect/>
          <a:stretch>
            <a:fillRect/>
          </a:stretch>
        </p:blipFill>
        <p:spPr bwMode="auto">
          <a:xfrm>
            <a:off x="0" y="0"/>
            <a:ext cx="1946776" cy="1071545"/>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sz="quarter" idx="1"/>
          </p:nvPr>
        </p:nvPicPr>
        <p:blipFill>
          <a:blip r:embed="rId2" cstate="print"/>
          <a:srcRect/>
          <a:stretch>
            <a:fillRect/>
          </a:stretch>
        </p:blipFill>
        <p:spPr bwMode="auto">
          <a:xfrm>
            <a:off x="785786" y="1714488"/>
            <a:ext cx="8143932" cy="4643470"/>
          </a:xfrm>
          <a:prstGeom prst="rect">
            <a:avLst/>
          </a:prstGeom>
          <a:noFill/>
          <a:ln w="9525">
            <a:noFill/>
            <a:miter lim="800000"/>
            <a:headEnd/>
            <a:tailEnd/>
          </a:ln>
          <a:effectLst/>
        </p:spPr>
      </p:pic>
      <p:sp>
        <p:nvSpPr>
          <p:cNvPr id="6" name="ZoneTexte 5"/>
          <p:cNvSpPr txBox="1"/>
          <p:nvPr/>
        </p:nvSpPr>
        <p:spPr>
          <a:xfrm>
            <a:off x="214282" y="1285860"/>
            <a:ext cx="6715172" cy="646331"/>
          </a:xfrm>
          <a:prstGeom prst="rect">
            <a:avLst/>
          </a:prstGeom>
          <a:noFill/>
        </p:spPr>
        <p:txBody>
          <a:bodyPr wrap="square" rtlCol="0">
            <a:spAutoFit/>
          </a:bodyPr>
          <a:lstStyle/>
          <a:p>
            <a:r>
              <a:rPr lang="fr-FR" dirty="0" smtClean="0"/>
              <a:t> </a:t>
            </a:r>
          </a:p>
          <a:p>
            <a:r>
              <a:rPr lang="fr-FR" b="1" dirty="0" smtClean="0">
                <a:solidFill>
                  <a:srgbClr val="FF0000"/>
                </a:solidFill>
              </a:rPr>
              <a:t>TOPOLOGIE DU RESAU D’EAU POTABLE: </a:t>
            </a:r>
            <a:endParaRPr lang="fr-FR" dirty="0">
              <a:solidFill>
                <a:srgbClr val="FF0000"/>
              </a:solidFill>
            </a:endParaRPr>
          </a:p>
        </p:txBody>
      </p:sp>
      <p:sp>
        <p:nvSpPr>
          <p:cNvPr id="7" name="ZoneTexte 6"/>
          <p:cNvSpPr txBox="1"/>
          <p:nvPr/>
        </p:nvSpPr>
        <p:spPr>
          <a:xfrm>
            <a:off x="214282" y="1928802"/>
            <a:ext cx="3000396" cy="1785104"/>
          </a:xfrm>
          <a:prstGeom prst="rect">
            <a:avLst/>
          </a:prstGeom>
          <a:noFill/>
        </p:spPr>
        <p:txBody>
          <a:bodyPr wrap="square" rtlCol="0">
            <a:spAutoFit/>
          </a:bodyPr>
          <a:lstStyle/>
          <a:p>
            <a:r>
              <a:rPr lang="fr-FR" sz="1000" b="1" dirty="0" smtClean="0">
                <a:solidFill>
                  <a:srgbClr val="00B050"/>
                </a:solidFill>
              </a:rPr>
              <a:t>Les réseaux maillés </a:t>
            </a:r>
            <a:endParaRPr lang="fr-FR" sz="1000" dirty="0" smtClean="0">
              <a:solidFill>
                <a:srgbClr val="00B050"/>
              </a:solidFill>
            </a:endParaRPr>
          </a:p>
          <a:p>
            <a:r>
              <a:rPr lang="fr-FR" sz="1000" dirty="0" smtClean="0"/>
              <a:t>Comportant un certain nombre d’antennes en boucle  et pouvant assurer la distribution en eau, cette configuration caractérise les réseaux de distribution d’eau en milieu urbain où il existe une concentration des abonnés. La présence de boucle ou de maille réduit les risques de coupure en cas de rupture de conduites, car assurant une redondance dans l’acheminement de l’eau et limitant l’impact d’une rupture sur la desserte en eau. . , </a:t>
            </a:r>
            <a:endParaRPr lang="fr-FR" sz="1000" dirty="0"/>
          </a:p>
        </p:txBody>
      </p:sp>
      <p:sp>
        <p:nvSpPr>
          <p:cNvPr id="8" name="ZoneTexte 7"/>
          <p:cNvSpPr txBox="1"/>
          <p:nvPr/>
        </p:nvSpPr>
        <p:spPr>
          <a:xfrm>
            <a:off x="5357818" y="1857364"/>
            <a:ext cx="3429024" cy="3447098"/>
          </a:xfrm>
          <a:prstGeom prst="rect">
            <a:avLst/>
          </a:prstGeom>
          <a:noFill/>
        </p:spPr>
        <p:txBody>
          <a:bodyPr wrap="square" rtlCol="0">
            <a:spAutoFit/>
          </a:bodyPr>
          <a:lstStyle/>
          <a:p>
            <a:r>
              <a:rPr lang="fr-FR" sz="1000" b="1" dirty="0" smtClean="0">
                <a:solidFill>
                  <a:srgbClr val="00B050"/>
                </a:solidFill>
              </a:rPr>
              <a:t>Les réseaux ramifiés </a:t>
            </a:r>
            <a:endParaRPr lang="fr-FR" sz="1000" dirty="0" smtClean="0">
              <a:solidFill>
                <a:srgbClr val="00B050"/>
              </a:solidFill>
            </a:endParaRPr>
          </a:p>
          <a:p>
            <a:r>
              <a:rPr lang="fr-FR" sz="1000" dirty="0" smtClean="0"/>
              <a:t>Ce type de réseau se présente selon une structure arborescente à partir du nœud à charge fixée assurant la mise sous pression. Cette configuration est justifiée par la dispersion des abonnés. </a:t>
            </a:r>
          </a:p>
          <a:p>
            <a:r>
              <a:rPr lang="fr-FR" sz="1000" dirty="0" smtClean="0"/>
              <a:t>Cependant, ce type de topologie réduit la fiabilité du réseau dans le cas d’une rupture d’une conduite, , le réseau sera formé par plus d’antenne et ramifications, privant en eau les utilisateurs en aval du point de rupture. Elle caractérise généralement les réseaux de distribution                      d’eau                                 en milieu rural.</a:t>
            </a:r>
          </a:p>
          <a:p>
            <a:endParaRPr lang="fr-FR" dirty="0" smtClean="0"/>
          </a:p>
          <a:p>
            <a:endParaRPr lang="fr-FR" dirty="0" smtClean="0"/>
          </a:p>
          <a:p>
            <a:endParaRPr lang="fr-FR" dirty="0" smtClean="0"/>
          </a:p>
          <a:p>
            <a:endParaRPr lang="fr-FR" dirty="0" smtClean="0"/>
          </a:p>
          <a:p>
            <a:endParaRPr lang="fr-FR" dirty="0" smtClean="0"/>
          </a:p>
          <a:p>
            <a:endParaRPr lang="fr-FR" dirty="0"/>
          </a:p>
        </p:txBody>
      </p:sp>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1139</TotalTime>
  <Words>2334</Words>
  <Application>Microsoft Office PowerPoint</Application>
  <PresentationFormat>Affichage à l'écran (4:3)</PresentationFormat>
  <Paragraphs>328</Paragraphs>
  <Slides>28</Slides>
  <Notes>2</Notes>
  <HiddenSlides>0</HiddenSlides>
  <MMClips>0</MMClips>
  <ScaleCrop>false</ScaleCrop>
  <HeadingPairs>
    <vt:vector size="4" baseType="variant">
      <vt:variant>
        <vt:lpstr>Thème</vt:lpstr>
      </vt:variant>
      <vt:variant>
        <vt:i4>1</vt:i4>
      </vt:variant>
      <vt:variant>
        <vt:lpstr>Titres des diapositives</vt:lpstr>
      </vt:variant>
      <vt:variant>
        <vt:i4>28</vt:i4>
      </vt:variant>
    </vt:vector>
  </HeadingPairs>
  <TitlesOfParts>
    <vt:vector size="29" baseType="lpstr">
      <vt:lpstr>Civil</vt:lpstr>
      <vt:lpstr>Présentation PowerPoint</vt:lpstr>
      <vt:lpstr>Présentation PowerPoint</vt:lpstr>
      <vt:lpstr>Présentation PowerPoint</vt:lpstr>
      <vt:lpstr>  Pour être consommée, l'eau doit répondre à des critères de qualité fixés par le ministère de la santé avec le Conseil Supérieur du secteur d'Hygiène Publique de France les critères d'une eau « propre à la consommation » portent sur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win 7</dc:creator>
  <cp:lastModifiedBy>kenza</cp:lastModifiedBy>
  <cp:revision>194</cp:revision>
  <dcterms:created xsi:type="dcterms:W3CDTF">2013-04-21T08:22:14Z</dcterms:created>
  <dcterms:modified xsi:type="dcterms:W3CDTF">2013-05-17T11:06:16Z</dcterms:modified>
</cp:coreProperties>
</file>