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Lst>
  <p:handoutMasterIdLst>
    <p:handoutMasterId r:id="rId30"/>
  </p:handoutMasterIdLst>
  <p:sldIdLst>
    <p:sldId id="266" r:id="rId8"/>
    <p:sldId id="275" r:id="rId9"/>
    <p:sldId id="276" r:id="rId10"/>
    <p:sldId id="277" r:id="rId11"/>
    <p:sldId id="278" r:id="rId12"/>
    <p:sldId id="279" r:id="rId13"/>
    <p:sldId id="280" r:id="rId14"/>
    <p:sldId id="281" r:id="rId15"/>
    <p:sldId id="282" r:id="rId16"/>
    <p:sldId id="256" r:id="rId17"/>
    <p:sldId id="257" r:id="rId18"/>
    <p:sldId id="263" r:id="rId19"/>
    <p:sldId id="268" r:id="rId20"/>
    <p:sldId id="258" r:id="rId21"/>
    <p:sldId id="269" r:id="rId22"/>
    <p:sldId id="270" r:id="rId23"/>
    <p:sldId id="271" r:id="rId24"/>
    <p:sldId id="272" r:id="rId25"/>
    <p:sldId id="260" r:id="rId26"/>
    <p:sldId id="264" r:id="rId27"/>
    <p:sldId id="265" r:id="rId28"/>
    <p:sldId id="27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03" autoAdjust="0"/>
    <p:restoredTop sz="94660"/>
  </p:normalViewPr>
  <p:slideViewPr>
    <p:cSldViewPr>
      <p:cViewPr>
        <p:scale>
          <a:sx n="75" d="100"/>
          <a:sy n="75" d="100"/>
        </p:scale>
        <p:origin x="-1242"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5DEA0B-341A-4804-841C-26819431BCFD}" type="datetimeFigureOut">
              <a:rPr lang="id-ID" smtClean="0"/>
              <a:t>19/10/2013</a:t>
            </a:fld>
            <a:endParaRPr lang="id-ID"/>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3F6285F-D3CB-4B39-BC2B-88D8F7CB12A2}" type="slidenum">
              <a:rPr lang="id-ID" smtClean="0"/>
              <a:t>‹#›</a:t>
            </a:fld>
            <a:endParaRPr lang="id-ID"/>
          </a:p>
        </p:txBody>
      </p:sp>
    </p:spTree>
    <p:extLst>
      <p:ext uri="{BB962C8B-B14F-4D97-AF65-F5344CB8AC3E}">
        <p14:creationId xmlns:p14="http://schemas.microsoft.com/office/powerpoint/2010/main" val="17989851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A720ED2-D750-42C9-9346-ACA8B87CF8F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A720ED2-D750-42C9-9346-ACA8B87CF8F8}"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720ED2-D750-42C9-9346-ACA8B87CF8F8}"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A720ED2-D750-42C9-9346-ACA8B87CF8F8}"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A720ED2-D750-42C9-9346-ACA8B87CF8F8}"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A720ED2-D750-42C9-9346-ACA8B87CF8F8}"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A720ED2-D750-42C9-9346-ACA8B87CF8F8}"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A720ED2-D750-42C9-9346-ACA8B87CF8F8}"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20ED2-D750-42C9-9346-ACA8B87CF8F8}"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A720ED2-D750-42C9-9346-ACA8B87CF8F8}"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A720ED2-D750-42C9-9346-ACA8B87CF8F8}"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A720ED2-D750-42C9-9346-ACA8B87CF8F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20ED2-D750-42C9-9346-ACA8B87CF8F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A720ED2-D750-42C9-9346-ACA8B87CF8F8}"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A720ED2-D750-42C9-9346-ACA8B87CF8F8}"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20ED2-D750-42C9-9346-ACA8B87CF8F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A720ED2-D750-42C9-9346-ACA8B87CF8F8}"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7A720ED2-D750-42C9-9346-ACA8B87CF8F8}"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7A720ED2-D750-42C9-9346-ACA8B87CF8F8}"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7A720ED2-D750-42C9-9346-ACA8B87CF8F8}"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7A720ED2-D750-42C9-9346-ACA8B87CF8F8}"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7A720ED2-D750-42C9-9346-ACA8B87CF8F8}"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A720ED2-D750-42C9-9346-ACA8B87CF8F8}"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720ED2-D750-42C9-9346-ACA8B87CF8F8}"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A720ED2-D750-42C9-9346-ACA8B87CF8F8}"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A720ED2-D750-42C9-9346-ACA8B87CF8F8}"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CD7C08-1C16-4446-A671-B0B5370A88DA}" type="datetimeFigureOut">
              <a:rPr lang="en-US" smtClean="0"/>
              <a:pPr/>
              <a:t>10/19/2013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A720ED2-D750-42C9-9346-ACA8B87CF8F8}"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713138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9737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182222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91921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36136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195589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534603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294031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306271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81285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346203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20ED2-D750-42C9-9346-ACA8B87CF8F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1CD7C08-1C16-4446-A671-B0B5370A88DA}" type="datetimeFigureOut">
              <a:rPr lang="en-US" smtClean="0"/>
              <a:pPr/>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A720ED2-D750-42C9-9346-ACA8B87CF8F8}"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7.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1CD7C08-1C16-4446-A671-B0B5370A88DA}" type="datetimeFigureOut">
              <a:rPr lang="en-US" smtClean="0"/>
              <a:pPr/>
              <a:t>10/19/2013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720ED2-D750-42C9-9346-ACA8B87CF8F8}"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1CD7C08-1C16-4446-A671-B0B5370A88DA}" type="datetimeFigureOut">
              <a:rPr lang="en-US" smtClean="0"/>
              <a:pPr/>
              <a:t>10/19/2013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A720ED2-D750-42C9-9346-ACA8B87CF8F8}"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1CD7C08-1C16-4446-A671-B0B5370A88DA}" type="datetimeFigureOut">
              <a:rPr lang="en-US" smtClean="0"/>
              <a:pPr/>
              <a:t>10/19/2013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A720ED2-D750-42C9-9346-ACA8B87CF8F8}"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1CD7C08-1C16-4446-A671-B0B5370A88DA}" type="datetimeFigureOut">
              <a:rPr lang="en-US" smtClean="0"/>
              <a:pPr/>
              <a:t>10/19/2013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A720ED2-D750-42C9-9346-ACA8B87CF8F8}"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1CD7C08-1C16-4446-A671-B0B5370A88DA}" type="datetimeFigureOut">
              <a:rPr lang="en-US" smtClean="0"/>
              <a:pPr/>
              <a:t>10/19/2013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A720ED2-D750-42C9-9346-ACA8B87CF8F8}"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5000" b="-1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E51B91-9F06-4560-BAAA-AB2FD002E1B3}" type="datetimeFigureOut">
              <a:rPr lang="en-US" smtClean="0">
                <a:solidFill>
                  <a:prstClr val="black">
                    <a:tint val="75000"/>
                  </a:prstClr>
                </a:solidFill>
              </a:rPr>
              <a:pPr/>
              <a:t>10/19/2013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739792-084F-409F-9EC0-0E95683A629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291489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1CD7C08-1C16-4446-A671-B0B5370A88DA}" type="datetimeFigureOut">
              <a:rPr lang="en-US" smtClean="0"/>
              <a:pPr/>
              <a:t>10/19/2013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7A720ED2-D750-42C9-9346-ACA8B87CF8F8}"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458200" cy="914400"/>
          </a:xfrm>
        </p:spPr>
        <p:txBody>
          <a:bodyPr>
            <a:noAutofit/>
          </a:bodyPr>
          <a:lstStyle/>
          <a:p>
            <a:pPr algn="ctr"/>
            <a:r>
              <a:rPr lang="en-US" sz="2800" dirty="0" smtClean="0">
                <a:solidFill>
                  <a:schemeClr val="bg1"/>
                </a:solidFill>
                <a:latin typeface="Andalus" panose="02020603050405020304" pitchFamily="18" charset="-78"/>
                <a:cs typeface="Andalus" panose="02020603050405020304" pitchFamily="18" charset="-78"/>
              </a:rPr>
              <a:t>REKAYASA LINGKUNGAN</a:t>
            </a:r>
            <a:br>
              <a:rPr lang="en-US" sz="2800" dirty="0" smtClean="0">
                <a:solidFill>
                  <a:schemeClr val="bg1"/>
                </a:solidFill>
                <a:latin typeface="Andalus" panose="02020603050405020304" pitchFamily="18" charset="-78"/>
                <a:cs typeface="Andalus" panose="02020603050405020304" pitchFamily="18" charset="-78"/>
              </a:rPr>
            </a:br>
            <a:r>
              <a:rPr lang="en-US" sz="2800" dirty="0" smtClean="0">
                <a:solidFill>
                  <a:schemeClr val="bg1"/>
                </a:solidFill>
                <a:latin typeface="Andalus" panose="02020603050405020304" pitchFamily="18" charset="-78"/>
                <a:cs typeface="Andalus" panose="02020603050405020304" pitchFamily="18" charset="-78"/>
              </a:rPr>
              <a:t>“PENGOLAHAN AIR GAMBUT MENJADI AIR MINUM”</a:t>
            </a:r>
            <a:endParaRPr lang="en-US" sz="2800" dirty="0">
              <a:solidFill>
                <a:schemeClr val="bg1"/>
              </a:solidFill>
              <a:latin typeface="Andalus" panose="02020603050405020304" pitchFamily="18" charset="-78"/>
              <a:cs typeface="Andalus" panose="02020603050405020304" pitchFamily="18" charset="-78"/>
            </a:endParaRPr>
          </a:p>
        </p:txBody>
      </p:sp>
      <p:sp>
        <p:nvSpPr>
          <p:cNvPr id="3" name="Subtitle 2"/>
          <p:cNvSpPr>
            <a:spLocks noGrp="1"/>
          </p:cNvSpPr>
          <p:nvPr>
            <p:ph type="subTitle" idx="1"/>
          </p:nvPr>
        </p:nvSpPr>
        <p:spPr>
          <a:xfrm>
            <a:off x="381000" y="1371600"/>
            <a:ext cx="8229600" cy="5334000"/>
          </a:xfrm>
        </p:spPr>
        <p:txBody>
          <a:bodyPr>
            <a:normAutofit lnSpcReduction="10000"/>
          </a:bodyPr>
          <a:lstStyle/>
          <a:p>
            <a:pPr algn="ctr"/>
            <a:r>
              <a:rPr lang="en-US" sz="2800" dirty="0" smtClean="0">
                <a:solidFill>
                  <a:schemeClr val="bg1"/>
                </a:solidFill>
                <a:latin typeface="Andalus" panose="02020603050405020304" pitchFamily="18" charset="-78"/>
                <a:cs typeface="Andalus" panose="02020603050405020304" pitchFamily="18" charset="-78"/>
              </a:rPr>
              <a:t>KELOMPOK V</a:t>
            </a:r>
            <a:r>
              <a:rPr lang="id-ID" sz="2800" dirty="0" smtClean="0">
                <a:solidFill>
                  <a:schemeClr val="bg1"/>
                </a:solidFill>
                <a:latin typeface="Andalus" panose="02020603050405020304" pitchFamily="18" charset="-78"/>
                <a:cs typeface="Andalus" panose="02020603050405020304" pitchFamily="18" charset="-78"/>
              </a:rPr>
              <a:t>I</a:t>
            </a:r>
          </a:p>
          <a:p>
            <a:endParaRPr lang="en-US" sz="2800" dirty="0" smtClean="0">
              <a:solidFill>
                <a:srgbClr val="FFFF00"/>
              </a:solidFill>
              <a:latin typeface="Andalus" panose="02020603050405020304" pitchFamily="18" charset="-78"/>
              <a:cs typeface="Andalus" panose="02020603050405020304" pitchFamily="18" charset="-78"/>
            </a:endParaRPr>
          </a:p>
          <a:p>
            <a:pPr algn="just"/>
            <a:r>
              <a:rPr lang="en-US" sz="2800" dirty="0" err="1" smtClean="0">
                <a:solidFill>
                  <a:srgbClr val="000099"/>
                </a:solidFill>
                <a:latin typeface="Andalus" panose="02020603050405020304" pitchFamily="18" charset="-78"/>
                <a:cs typeface="Andalus" panose="02020603050405020304" pitchFamily="18" charset="-78"/>
              </a:rPr>
              <a:t>Ketua</a:t>
            </a:r>
            <a:r>
              <a:rPr lang="en-US" sz="2800" dirty="0" smtClean="0">
                <a:solidFill>
                  <a:srgbClr val="000099"/>
                </a:solidFill>
                <a:latin typeface="Andalus" panose="02020603050405020304" pitchFamily="18" charset="-78"/>
                <a:cs typeface="Andalus" panose="02020603050405020304" pitchFamily="18" charset="-78"/>
              </a:rPr>
              <a:t> 		: FAKHRI SAPUTRA</a:t>
            </a:r>
          </a:p>
          <a:p>
            <a:pPr algn="just"/>
            <a:r>
              <a:rPr lang="en-US" sz="2800" dirty="0" err="1" smtClean="0">
                <a:solidFill>
                  <a:srgbClr val="000099"/>
                </a:solidFill>
                <a:latin typeface="Andalus" panose="02020603050405020304" pitchFamily="18" charset="-78"/>
                <a:cs typeface="Andalus" panose="02020603050405020304" pitchFamily="18" charset="-78"/>
              </a:rPr>
              <a:t>Sekretaris</a:t>
            </a:r>
            <a:r>
              <a:rPr lang="en-US" sz="2800" dirty="0" smtClean="0">
                <a:solidFill>
                  <a:srgbClr val="000099"/>
                </a:solidFill>
                <a:latin typeface="Andalus" panose="02020603050405020304" pitchFamily="18" charset="-78"/>
                <a:cs typeface="Andalus" panose="02020603050405020304" pitchFamily="18" charset="-78"/>
              </a:rPr>
              <a:t>		: HENI ISMAWATI</a:t>
            </a:r>
          </a:p>
          <a:p>
            <a:pPr algn="just"/>
            <a:r>
              <a:rPr lang="en-US" sz="2800" dirty="0" err="1" smtClean="0">
                <a:solidFill>
                  <a:srgbClr val="000099"/>
                </a:solidFill>
                <a:latin typeface="Andalus" panose="02020603050405020304" pitchFamily="18" charset="-78"/>
                <a:cs typeface="Andalus" panose="02020603050405020304" pitchFamily="18" charset="-78"/>
              </a:rPr>
              <a:t>Anggota</a:t>
            </a:r>
            <a:r>
              <a:rPr lang="en-US" sz="2800" dirty="0" smtClean="0">
                <a:solidFill>
                  <a:srgbClr val="000099"/>
                </a:solidFill>
                <a:latin typeface="Andalus" panose="02020603050405020304" pitchFamily="18" charset="-78"/>
                <a:cs typeface="Andalus" panose="02020603050405020304" pitchFamily="18" charset="-78"/>
              </a:rPr>
              <a:t> 		: AISYAH DEWI RANTI</a:t>
            </a:r>
          </a:p>
          <a:p>
            <a:pPr algn="just"/>
            <a:r>
              <a:rPr lang="en-US" sz="2800" dirty="0" smtClean="0">
                <a:solidFill>
                  <a:srgbClr val="000099"/>
                </a:solidFill>
                <a:latin typeface="Andalus" panose="02020603050405020304" pitchFamily="18" charset="-78"/>
                <a:cs typeface="Andalus" panose="02020603050405020304" pitchFamily="18" charset="-78"/>
              </a:rPr>
              <a:t>		 	  M.NURRAHIM SJAM</a:t>
            </a:r>
          </a:p>
          <a:p>
            <a:pPr algn="just"/>
            <a:r>
              <a:rPr lang="en-US" sz="2800" dirty="0" smtClean="0">
                <a:solidFill>
                  <a:srgbClr val="000099"/>
                </a:solidFill>
                <a:latin typeface="Andalus" panose="02020603050405020304" pitchFamily="18" charset="-78"/>
                <a:cs typeface="Andalus" panose="02020603050405020304" pitchFamily="18" charset="-78"/>
              </a:rPr>
              <a:t>		           WILDA ZAKIAH </a:t>
            </a:r>
          </a:p>
          <a:p>
            <a:endParaRPr lang="en-US" dirty="0" smtClean="0">
              <a:solidFill>
                <a:schemeClr val="bg1"/>
              </a:solidFill>
              <a:latin typeface="Andalus" panose="02020603050405020304" pitchFamily="18" charset="-78"/>
              <a:cs typeface="Andalus" panose="02020603050405020304" pitchFamily="18" charset="-78"/>
            </a:endParaRPr>
          </a:p>
          <a:p>
            <a:pPr algn="ctr"/>
            <a:r>
              <a:rPr lang="en-US" dirty="0" smtClean="0">
                <a:solidFill>
                  <a:schemeClr val="bg1"/>
                </a:solidFill>
                <a:latin typeface="Algerian" pitchFamily="82" charset="0"/>
                <a:cs typeface="Andalus" panose="02020603050405020304" pitchFamily="18" charset="-78"/>
              </a:rPr>
              <a:t>UNIVERSITAS RIAU</a:t>
            </a:r>
          </a:p>
          <a:p>
            <a:pPr algn="ctr"/>
            <a:r>
              <a:rPr lang="en-US" dirty="0" smtClean="0">
                <a:solidFill>
                  <a:schemeClr val="bg1"/>
                </a:solidFill>
                <a:latin typeface="Algerian" pitchFamily="82" charset="0"/>
                <a:cs typeface="Andalus" panose="02020603050405020304" pitchFamily="18" charset="-78"/>
              </a:rPr>
              <a:t>PEKANBARU</a:t>
            </a:r>
          </a:p>
          <a:p>
            <a:pPr algn="ctr"/>
            <a:r>
              <a:rPr lang="en-US" dirty="0" smtClean="0">
                <a:solidFill>
                  <a:schemeClr val="bg1"/>
                </a:solidFill>
                <a:latin typeface="Algerian" pitchFamily="82" charset="0"/>
                <a:cs typeface="Andalus" panose="02020603050405020304" pitchFamily="18" charset="-78"/>
              </a:rPr>
              <a:t>2013</a:t>
            </a:r>
          </a:p>
          <a:p>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779752830"/>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228600" y="304801"/>
            <a:ext cx="8382000" cy="1066800"/>
          </a:xfrm>
        </p:spPr>
        <p:txBody>
          <a:bodyPr/>
          <a:lstStyle/>
          <a:p>
            <a:pPr algn="ctr"/>
            <a:r>
              <a:rPr lang="en-US" dirty="0" smtClean="0">
                <a:latin typeface="Times New Roman" pitchFamily="18" charset="0"/>
                <a:cs typeface="Times New Roman" pitchFamily="18" charset="0"/>
              </a:rPr>
              <a:t>STUDI KASUS</a:t>
            </a:r>
            <a:endParaRPr lang="en-US" dirty="0">
              <a:latin typeface="Times New Roman" pitchFamily="18" charset="0"/>
              <a:cs typeface="Times New Roman" pitchFamily="18" charset="0"/>
            </a:endParaRPr>
          </a:p>
        </p:txBody>
      </p:sp>
      <p:sp>
        <p:nvSpPr>
          <p:cNvPr id="5" name="Subtitle 4"/>
          <p:cNvSpPr>
            <a:spLocks noGrp="1"/>
          </p:cNvSpPr>
          <p:nvPr>
            <p:ph type="subTitle" idx="1"/>
          </p:nvPr>
        </p:nvSpPr>
        <p:spPr>
          <a:xfrm>
            <a:off x="533400" y="1524000"/>
            <a:ext cx="8077200" cy="4648200"/>
          </a:xfrm>
        </p:spPr>
        <p:txBody>
          <a:bodyPr>
            <a:normAutofit/>
          </a:bodyPr>
          <a:lstStyle/>
          <a:p>
            <a:pPr algn="ctr"/>
            <a:r>
              <a:rPr lang="en-US" b="1" dirty="0" smtClean="0">
                <a:solidFill>
                  <a:schemeClr val="bg1"/>
                </a:solidFill>
                <a:latin typeface="Times New Roman" pitchFamily="18" charset="0"/>
                <a:cs typeface="Times New Roman" pitchFamily="18" charset="0"/>
              </a:rPr>
              <a:t>SUMBER</a:t>
            </a:r>
          </a:p>
          <a:p>
            <a:r>
              <a:rPr lang="en-US" b="1" dirty="0" err="1" smtClean="0">
                <a:solidFill>
                  <a:schemeClr val="bg1"/>
                </a:solidFill>
                <a:latin typeface="Times New Roman" pitchFamily="18" charset="0"/>
                <a:cs typeface="Times New Roman" pitchFamily="18" charset="0"/>
              </a:rPr>
              <a:t>Arif</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Parabi</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Fakultas</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Teknik</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Universitas</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Panca</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Bhakti</a:t>
            </a:r>
            <a:r>
              <a:rPr lang="en-US" b="1" dirty="0" smtClean="0">
                <a:solidFill>
                  <a:schemeClr val="bg1"/>
                </a:solidFill>
                <a:latin typeface="Times New Roman" pitchFamily="18" charset="0"/>
                <a:cs typeface="Times New Roman" pitchFamily="18" charset="0"/>
              </a:rPr>
              <a:t>, Jl. </a:t>
            </a:r>
            <a:r>
              <a:rPr lang="en-US" b="1" dirty="0" err="1" smtClean="0">
                <a:solidFill>
                  <a:schemeClr val="bg1"/>
                </a:solidFill>
                <a:latin typeface="Times New Roman" pitchFamily="18" charset="0"/>
                <a:cs typeface="Times New Roman" pitchFamily="18" charset="0"/>
              </a:rPr>
              <a:t>Kom</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Yos</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Sudarso</a:t>
            </a:r>
            <a:r>
              <a:rPr lang="en-US" b="1" dirty="0" smtClean="0">
                <a:solidFill>
                  <a:schemeClr val="bg1"/>
                </a:solidFill>
                <a:latin typeface="Times New Roman" pitchFamily="18" charset="0"/>
                <a:cs typeface="Times New Roman" pitchFamily="18" charset="0"/>
              </a:rPr>
              <a:t>, Pontianak</a:t>
            </a:r>
          </a:p>
          <a:p>
            <a:pPr algn="l"/>
            <a:endParaRPr lang="en-US" b="1" dirty="0">
              <a:solidFill>
                <a:schemeClr val="bg1"/>
              </a:solidFill>
              <a:cs typeface="Times New Roman" pitchFamily="18" charset="0"/>
            </a:endParaRPr>
          </a:p>
          <a:p>
            <a:pPr algn="ctr"/>
            <a:r>
              <a:rPr lang="en-US" b="1" dirty="0" smtClean="0">
                <a:solidFill>
                  <a:schemeClr val="bg1"/>
                </a:solidFill>
                <a:latin typeface="Times New Roman" pitchFamily="18" charset="0"/>
                <a:cs typeface="Times New Roman" pitchFamily="18" charset="0"/>
              </a:rPr>
              <a:t>JUDUL</a:t>
            </a:r>
          </a:p>
          <a:p>
            <a:r>
              <a:rPr lang="en-US" b="1" dirty="0" smtClean="0">
                <a:solidFill>
                  <a:schemeClr val="bg1"/>
                </a:solidFill>
                <a:latin typeface="Times New Roman" pitchFamily="18" charset="0"/>
                <a:cs typeface="Times New Roman" pitchFamily="18" charset="0"/>
              </a:rPr>
              <a:t>Usaha </a:t>
            </a:r>
            <a:r>
              <a:rPr lang="en-US" b="1" dirty="0" err="1" smtClean="0">
                <a:solidFill>
                  <a:schemeClr val="bg1"/>
                </a:solidFill>
                <a:latin typeface="Times New Roman" pitchFamily="18" charset="0"/>
                <a:cs typeface="Times New Roman" pitchFamily="18" charset="0"/>
              </a:rPr>
              <a:t>Pemanfaatan</a:t>
            </a:r>
            <a:r>
              <a:rPr lang="en-US" b="1" dirty="0" smtClean="0">
                <a:solidFill>
                  <a:schemeClr val="bg1"/>
                </a:solidFill>
                <a:latin typeface="Times New Roman" pitchFamily="18" charset="0"/>
                <a:cs typeface="Times New Roman" pitchFamily="18" charset="0"/>
              </a:rPr>
              <a:t> Air </a:t>
            </a:r>
            <a:r>
              <a:rPr lang="en-US" b="1" dirty="0" err="1" smtClean="0">
                <a:solidFill>
                  <a:schemeClr val="bg1"/>
                </a:solidFill>
                <a:latin typeface="Times New Roman" pitchFamily="18" charset="0"/>
                <a:cs typeface="Times New Roman" pitchFamily="18" charset="0"/>
              </a:rPr>
              <a:t>Gambut</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Untuk</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Kebutuhan</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Rumah</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Tangga</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Masyarakat</a:t>
            </a:r>
            <a:r>
              <a:rPr lang="en-US" b="1" dirty="0" smtClean="0">
                <a:solidFill>
                  <a:schemeClr val="bg1"/>
                </a:solidFill>
                <a:latin typeface="Times New Roman" pitchFamily="18" charset="0"/>
                <a:cs typeface="Times New Roman" pitchFamily="18" charset="0"/>
              </a:rPr>
              <a:t> Di </a:t>
            </a:r>
            <a:r>
              <a:rPr lang="en-US" b="1" dirty="0" err="1" smtClean="0">
                <a:solidFill>
                  <a:schemeClr val="bg1"/>
                </a:solidFill>
                <a:latin typeface="Times New Roman" pitchFamily="18" charset="0"/>
                <a:cs typeface="Times New Roman" pitchFamily="18" charset="0"/>
              </a:rPr>
              <a:t>Desa</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Rasau</a:t>
            </a:r>
            <a:r>
              <a:rPr lang="en-US" b="1" dirty="0" smtClean="0">
                <a:solidFill>
                  <a:schemeClr val="bg1"/>
                </a:solidFill>
                <a:latin typeface="Times New Roman" pitchFamily="18" charset="0"/>
                <a:cs typeface="Times New Roman" pitchFamily="18" charset="0"/>
              </a:rPr>
              <a:t> Jaya </a:t>
            </a:r>
            <a:r>
              <a:rPr lang="en-US" b="1" dirty="0" err="1" smtClean="0">
                <a:solidFill>
                  <a:schemeClr val="bg1"/>
                </a:solidFill>
                <a:latin typeface="Times New Roman" pitchFamily="18" charset="0"/>
                <a:cs typeface="Times New Roman" pitchFamily="18" charset="0"/>
              </a:rPr>
              <a:t>Umum</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Kabupaten</a:t>
            </a:r>
            <a:r>
              <a:rPr lang="en-US" b="1" dirty="0" smtClean="0">
                <a:solidFill>
                  <a:schemeClr val="bg1"/>
                </a:solidFill>
                <a:latin typeface="Times New Roman" pitchFamily="18" charset="0"/>
                <a:cs typeface="Times New Roman" pitchFamily="18" charset="0"/>
              </a:rPr>
              <a:t> </a:t>
            </a:r>
            <a:r>
              <a:rPr lang="en-US" b="1" dirty="0" err="1" smtClean="0">
                <a:solidFill>
                  <a:schemeClr val="bg1"/>
                </a:solidFill>
                <a:latin typeface="Times New Roman" pitchFamily="18" charset="0"/>
                <a:cs typeface="Times New Roman" pitchFamily="18" charset="0"/>
              </a:rPr>
              <a:t>Kubu</a:t>
            </a:r>
            <a:r>
              <a:rPr lang="en-US" b="1" dirty="0" smtClean="0">
                <a:solidFill>
                  <a:schemeClr val="bg1"/>
                </a:solidFill>
                <a:latin typeface="Times New Roman" pitchFamily="18" charset="0"/>
                <a:cs typeface="Times New Roman" pitchFamily="18" charset="0"/>
              </a:rPr>
              <a:t> Raya </a:t>
            </a:r>
            <a:r>
              <a:rPr lang="en-US" b="1" dirty="0" err="1" smtClean="0">
                <a:solidFill>
                  <a:schemeClr val="bg1"/>
                </a:solidFill>
                <a:latin typeface="Times New Roman" pitchFamily="18" charset="0"/>
                <a:cs typeface="Times New Roman" pitchFamily="18" charset="0"/>
              </a:rPr>
              <a:t>Provinsi</a:t>
            </a:r>
            <a:r>
              <a:rPr lang="en-US" b="1" dirty="0" smtClean="0">
                <a:solidFill>
                  <a:schemeClr val="bg1"/>
                </a:solidFill>
                <a:latin typeface="Times New Roman" pitchFamily="18" charset="0"/>
                <a:cs typeface="Times New Roman" pitchFamily="18" charset="0"/>
              </a:rPr>
              <a:t> Kalimantan Barat </a:t>
            </a:r>
          </a:p>
          <a:p>
            <a:endParaRPr lang="en-US" b="1" dirty="0"/>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763000" cy="6096000"/>
          </a:xfrm>
        </p:spPr>
        <p:txBody>
          <a:bodyPr>
            <a:normAutofit/>
          </a:bodyPr>
          <a:lstStyle/>
          <a:p>
            <a:pPr algn="just">
              <a:buNone/>
            </a:pPr>
            <a:endParaRPr lang="id-ID" sz="2400" dirty="0" smtClean="0">
              <a:latin typeface="Times New Roman" pitchFamily="18" charset="0"/>
              <a:cs typeface="Times New Roman" pitchFamily="18" charset="0"/>
            </a:endParaRPr>
          </a:p>
          <a:p>
            <a:pPr algn="just">
              <a:buNone/>
            </a:pPr>
            <a:endParaRPr lang="id-ID" sz="2400" dirty="0" smtClean="0">
              <a:latin typeface="Times New Roman" pitchFamily="18" charset="0"/>
              <a:cs typeface="Times New Roman" pitchFamily="18" charset="0"/>
            </a:endParaRPr>
          </a:p>
          <a:p>
            <a:pPr algn="just">
              <a:buNone/>
            </a:pPr>
            <a:r>
              <a:rPr lang="id-ID" sz="2400" b="1" dirty="0" smtClean="0">
                <a:latin typeface="Times New Roman" pitchFamily="18" charset="0"/>
                <a:cs typeface="Times New Roman" pitchFamily="18" charset="0"/>
              </a:rPr>
              <a:t>Lokasi penelitian </a:t>
            </a:r>
            <a:r>
              <a:rPr lang="id-ID" sz="2400" dirty="0" smtClean="0">
                <a:latin typeface="Times New Roman" pitchFamily="18" charset="0"/>
                <a:cs typeface="Times New Roman" pitchFamily="18" charset="0"/>
              </a:rPr>
              <a:t>: 	Desa </a:t>
            </a:r>
            <a:r>
              <a:rPr lang="en-US" sz="2400" dirty="0" err="1" smtClean="0">
                <a:latin typeface="Times New Roman" pitchFamily="18" charset="0"/>
                <a:cs typeface="Times New Roman" pitchFamily="18" charset="0"/>
              </a:rPr>
              <a:t>Rasau</a:t>
            </a:r>
            <a:r>
              <a:rPr lang="en-US" sz="2400" dirty="0" smtClean="0">
                <a:latin typeface="Times New Roman" pitchFamily="18" charset="0"/>
                <a:cs typeface="Times New Roman" pitchFamily="18" charset="0"/>
              </a:rPr>
              <a:t> Jaya </a:t>
            </a:r>
            <a:r>
              <a:rPr lang="en-US" sz="2400" dirty="0" err="1" smtClean="0">
                <a:latin typeface="Times New Roman" pitchFamily="18" charset="0"/>
                <a:cs typeface="Times New Roman" pitchFamily="18" charset="0"/>
              </a:rPr>
              <a:t>Umum</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Kabupaten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Kubu</a:t>
            </a:r>
            <a:r>
              <a:rPr lang="en-US" sz="2400" dirty="0" smtClean="0">
                <a:latin typeface="Times New Roman" pitchFamily="18" charset="0"/>
                <a:cs typeface="Times New Roman" pitchFamily="18" charset="0"/>
              </a:rPr>
              <a:t> Raya </a:t>
            </a:r>
            <a:r>
              <a:rPr lang="id-ID"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Provinsi</a:t>
            </a:r>
            <a:r>
              <a:rPr lang="en-US" sz="2400" dirty="0" smtClean="0">
                <a:latin typeface="Times New Roman" pitchFamily="18" charset="0"/>
                <a:cs typeface="Times New Roman" pitchFamily="18" charset="0"/>
              </a:rPr>
              <a:t> Kalimantan Barat </a:t>
            </a:r>
            <a:endParaRPr lang="id-ID" sz="2400" dirty="0" smtClean="0">
              <a:latin typeface="Times New Roman" pitchFamily="18" charset="0"/>
              <a:cs typeface="Times New Roman" pitchFamily="18" charset="0"/>
            </a:endParaRPr>
          </a:p>
          <a:p>
            <a:pPr algn="just">
              <a:buNone/>
            </a:pPr>
            <a:endParaRPr lang="id-ID" sz="2400" dirty="0" smtClean="0">
              <a:latin typeface="Times New Roman" pitchFamily="18" charset="0"/>
              <a:cs typeface="Times New Roman" pitchFamily="18" charset="0"/>
            </a:endParaRPr>
          </a:p>
          <a:p>
            <a:pPr algn="just">
              <a:buNone/>
            </a:pPr>
            <a:r>
              <a:rPr lang="id-ID" sz="2400" b="1" dirty="0" smtClean="0">
                <a:latin typeface="Times New Roman" pitchFamily="18" charset="0"/>
                <a:cs typeface="Times New Roman" pitchFamily="18" charset="0"/>
              </a:rPr>
              <a:t>Permasalahan:</a:t>
            </a:r>
            <a:r>
              <a:rPr lang="id-ID" sz="2400" dirty="0" smtClean="0">
                <a:latin typeface="Times New Roman" pitchFamily="18" charset="0"/>
                <a:cs typeface="Times New Roman" pitchFamily="18" charset="0"/>
              </a:rPr>
              <a:t> Luas daerah sebesar 12.484 Ha yang sebagian besar 		  merupakan lahan gambut dan jumlah penduduk 5.320  		  jiwa yang membutuhkan air bersih</a:t>
            </a:r>
          </a:p>
          <a:p>
            <a:pPr algn="just">
              <a:buNone/>
            </a:pPr>
            <a:endParaRPr lang="id-ID" sz="2400" dirty="0" smtClean="0">
              <a:latin typeface="Times New Roman" pitchFamily="18" charset="0"/>
              <a:cs typeface="Times New Roman" pitchFamily="18" charset="0"/>
            </a:endParaRPr>
          </a:p>
          <a:p>
            <a:pPr algn="just">
              <a:buNone/>
            </a:pPr>
            <a:r>
              <a:rPr lang="id-ID" sz="2400" b="1" dirty="0" smtClean="0">
                <a:latin typeface="Times New Roman" pitchFamily="18" charset="0"/>
                <a:cs typeface="Times New Roman" pitchFamily="18" charset="0"/>
              </a:rPr>
              <a:t>Sumber air olahan </a:t>
            </a:r>
            <a:r>
              <a:rPr lang="id-ID" sz="2400" dirty="0" smtClean="0">
                <a:latin typeface="Times New Roman" pitchFamily="18" charset="0"/>
                <a:cs typeface="Times New Roman" pitchFamily="18" charset="0"/>
              </a:rPr>
              <a:t>: Air gambut dengan kedalaman 1.00 – 3.00 M</a:t>
            </a:r>
          </a:p>
          <a:p>
            <a:pPr algn="just">
              <a:buNone/>
            </a:pPr>
            <a:r>
              <a:rPr lang="id-ID" sz="2400" dirty="0" smtClean="0">
                <a:latin typeface="Times New Roman" pitchFamily="18" charset="0"/>
                <a:cs typeface="Times New Roman" pitchFamily="18" charset="0"/>
              </a:rPr>
              <a:t> </a:t>
            </a:r>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3">
            <a:schemeClr val="lt1"/>
          </a:lnRef>
          <a:fillRef idx="1">
            <a:schemeClr val="accent3"/>
          </a:fillRef>
          <a:effectRef idx="1">
            <a:schemeClr val="accent3"/>
          </a:effectRef>
          <a:fontRef idx="minor">
            <a:schemeClr val="lt1"/>
          </a:fontRef>
        </p:style>
        <p:txBody>
          <a:bodyPr>
            <a:noAutofit/>
          </a:bodyPr>
          <a:lstStyle/>
          <a:p>
            <a:r>
              <a:rPr lang="en-US" sz="2800" b="1" dirty="0" smtClean="0">
                <a:solidFill>
                  <a:schemeClr val="tx1"/>
                </a:solidFill>
              </a:rPr>
              <a:t> </a:t>
            </a:r>
            <a:r>
              <a:rPr lang="en-US" sz="2800" b="1" dirty="0" err="1">
                <a:solidFill>
                  <a:schemeClr val="tx1"/>
                </a:solidFill>
                <a:latin typeface="Times New Roman" pitchFamily="18" charset="0"/>
                <a:cs typeface="Times New Roman" pitchFamily="18" charset="0"/>
              </a:rPr>
              <a:t>Kondisi</a:t>
            </a:r>
            <a:r>
              <a:rPr lang="en-US" sz="2800" b="1" dirty="0">
                <a:solidFill>
                  <a:schemeClr val="tx1"/>
                </a:solidFill>
                <a:latin typeface="Times New Roman" pitchFamily="18" charset="0"/>
                <a:cs typeface="Times New Roman" pitchFamily="18" charset="0"/>
              </a:rPr>
              <a:t> </a:t>
            </a:r>
            <a:r>
              <a:rPr lang="en-US" sz="2800" b="1" dirty="0" err="1">
                <a:solidFill>
                  <a:schemeClr val="tx1"/>
                </a:solidFill>
                <a:latin typeface="Times New Roman" pitchFamily="18" charset="0"/>
                <a:cs typeface="Times New Roman" pitchFamily="18" charset="0"/>
              </a:rPr>
              <a:t>Sumber</a:t>
            </a:r>
            <a:r>
              <a:rPr lang="en-US" sz="2800" b="1" dirty="0">
                <a:solidFill>
                  <a:schemeClr val="tx1"/>
                </a:solidFill>
                <a:latin typeface="Times New Roman" pitchFamily="18" charset="0"/>
                <a:cs typeface="Times New Roman" pitchFamily="18" charset="0"/>
              </a:rPr>
              <a:t> Air </a:t>
            </a:r>
            <a:r>
              <a:rPr lang="en-US" sz="2800" b="1" dirty="0" err="1">
                <a:solidFill>
                  <a:schemeClr val="tx1"/>
                </a:solidFill>
                <a:latin typeface="Times New Roman" pitchFamily="18" charset="0"/>
                <a:cs typeface="Times New Roman" pitchFamily="18" charset="0"/>
              </a:rPr>
              <a:t>Gambut</a:t>
            </a:r>
            <a:r>
              <a:rPr lang="en-US" sz="2800" b="1" dirty="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dari</a:t>
            </a:r>
            <a:r>
              <a:rPr lang="id-ID" sz="2800" b="1" dirty="0" smtClean="0">
                <a:solidFill>
                  <a:schemeClr val="tx1"/>
                </a:solidFill>
                <a:latin typeface="Times New Roman" pitchFamily="18" charset="0"/>
                <a:cs typeface="Times New Roman" pitchFamily="18" charset="0"/>
              </a:rPr>
              <a:t> </a:t>
            </a:r>
            <a:r>
              <a:rPr lang="en-US" sz="2800" b="1" dirty="0" smtClean="0">
                <a:solidFill>
                  <a:schemeClr val="tx1"/>
                </a:solidFill>
                <a:latin typeface="Times New Roman" pitchFamily="18" charset="0"/>
                <a:cs typeface="Times New Roman" pitchFamily="18" charset="0"/>
              </a:rPr>
              <a:t>Sungai</a:t>
            </a:r>
            <a:endParaRPr lang="en-US" sz="2800"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457200" y="990600"/>
            <a:ext cx="8305800" cy="5486400"/>
          </a:xfrm>
          <a:prstGeom prst="rect">
            <a:avLst/>
          </a:prstGeom>
          <a:noFill/>
          <a:ln w="9525">
            <a:solidFill>
              <a:schemeClr val="bg2">
                <a:lumMod val="50000"/>
              </a:schemeClr>
            </a:solidFill>
            <a:miter lim="800000"/>
            <a:headEnd/>
            <a:tailEnd/>
          </a:ln>
          <a:effec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latin typeface="Times New Roman" pitchFamily="18" charset="0"/>
                <a:cs typeface="Times New Roman" pitchFamily="18" charset="0"/>
              </a:rPr>
              <a:t>Karakteristik air gambut yang akan diolah</a:t>
            </a:r>
            <a:endParaRPr lang="id-ID" dirty="0">
              <a:latin typeface="Times New Roman" pitchFamily="18" charset="0"/>
              <a:cs typeface="Times New Roman" pitchFamily="18" charset="0"/>
            </a:endParaRPr>
          </a:p>
        </p:txBody>
      </p:sp>
      <p:pic>
        <p:nvPicPr>
          <p:cNvPr id="5" name="Content Placeholder 4"/>
          <p:cNvPicPr>
            <a:picLocks noGrp="1"/>
          </p:cNvPicPr>
          <p:nvPr>
            <p:ph idx="1"/>
          </p:nvPr>
        </p:nvPicPr>
        <p:blipFill>
          <a:blip r:embed="rId3"/>
          <a:srcRect l="24623" t="25353" r="25600" b="55551"/>
          <a:stretch>
            <a:fillRect/>
          </a:stretch>
        </p:blipFill>
        <p:spPr bwMode="auto">
          <a:xfrm>
            <a:off x="457200" y="2362200"/>
            <a:ext cx="8153400" cy="327660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id-ID" dirty="0" smtClean="0">
                <a:solidFill>
                  <a:srgbClr val="FF0000"/>
                </a:solidFill>
                <a:latin typeface="Times New Roman" pitchFamily="18" charset="0"/>
                <a:cs typeface="Times New Roman" pitchFamily="18" charset="0"/>
              </a:rPr>
              <a:t>Pengolahan Air Gambut</a:t>
            </a:r>
            <a:endParaRPr lang="en-US"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1295400"/>
            <a:ext cx="8839200" cy="5257800"/>
          </a:xfrm>
        </p:spPr>
        <p:txBody>
          <a:bodyPr>
            <a:noAutofit/>
          </a:bodyPr>
          <a:lstStyle/>
          <a:p>
            <a:pPr algn="just">
              <a:buNone/>
            </a:pPr>
            <a:r>
              <a:rPr lang="id-ID" sz="2400" dirty="0" smtClean="0">
                <a:latin typeface="Times New Roman" pitchFamily="18" charset="0"/>
                <a:cs typeface="Times New Roman" pitchFamily="18" charset="0"/>
              </a:rPr>
              <a:t>	</a:t>
            </a:r>
            <a:r>
              <a:rPr lang="id-ID" sz="2800" dirty="0" smtClean="0">
                <a:latin typeface="Times New Roman" pitchFamily="18" charset="0"/>
                <a:cs typeface="Times New Roman" pitchFamily="18" charset="0"/>
              </a:rPr>
              <a:t>Mengolah air gambut menjadi air bersih dilakukan dengan beberapa tahap :</a:t>
            </a:r>
            <a:endParaRPr lang="en-US" sz="2800" dirty="0">
              <a:latin typeface="Times New Roman" pitchFamily="18" charset="0"/>
              <a:cs typeface="Times New Roman" pitchFamily="18" charset="0"/>
            </a:endParaRPr>
          </a:p>
          <a:p>
            <a:pPr marL="514350" indent="-514350">
              <a:buFont typeface="Wingdings" pitchFamily="2" charset="2"/>
              <a:buChar char="v"/>
            </a:pPr>
            <a:r>
              <a:rPr lang="en-US" sz="2800" dirty="0" err="1" smtClean="0">
                <a:latin typeface="Times New Roman" pitchFamily="18" charset="0"/>
                <a:cs typeface="Times New Roman" pitchFamily="18" charset="0"/>
              </a:rPr>
              <a:t>Tahap</a:t>
            </a:r>
            <a:r>
              <a:rPr lang="en-US" sz="2800" dirty="0" smtClean="0">
                <a:latin typeface="Times New Roman" pitchFamily="18" charset="0"/>
                <a:cs typeface="Times New Roman" pitchFamily="18" charset="0"/>
              </a:rPr>
              <a:t> </a:t>
            </a:r>
            <a:r>
              <a:rPr lang="en-US" sz="2800" dirty="0" err="1">
                <a:latin typeface="Times New Roman" pitchFamily="18" charset="0"/>
                <a:cs typeface="Times New Roman" pitchFamily="18" charset="0"/>
              </a:rPr>
              <a:t>netralisasi</a:t>
            </a:r>
            <a:r>
              <a:rPr lang="en-US" sz="2800" dirty="0">
                <a:latin typeface="Times New Roman" pitchFamily="18" charset="0"/>
                <a:cs typeface="Times New Roman" pitchFamily="18" charset="0"/>
              </a:rPr>
              <a:t> pH</a:t>
            </a:r>
            <a:r>
              <a:rPr lang="en-US" sz="2800" dirty="0" smtClean="0">
                <a:latin typeface="Times New Roman" pitchFamily="18" charset="0"/>
                <a:cs typeface="Times New Roman" pitchFamily="18" charset="0"/>
              </a:rPr>
              <a:t>,</a:t>
            </a:r>
            <a:endParaRPr lang="id-ID" sz="2800" dirty="0" smtClean="0">
              <a:latin typeface="Times New Roman" pitchFamily="18" charset="0"/>
              <a:cs typeface="Times New Roman" pitchFamily="18" charset="0"/>
            </a:endParaRPr>
          </a:p>
          <a:p>
            <a:pPr marL="514350" indent="-514350" algn="just">
              <a:buNone/>
            </a:pPr>
            <a:r>
              <a:rPr lang="id-ID" sz="2800" dirty="0" smtClean="0">
                <a:latin typeface="Times New Roman" pitchFamily="18" charset="0"/>
                <a:cs typeface="Times New Roman" pitchFamily="18" charset="0"/>
              </a:rPr>
              <a:t>	Proses penetralan dilakukan dengan cara pencampuran kapur</a:t>
            </a:r>
            <a:r>
              <a:rPr lang="en-US" sz="2800" dirty="0" smtClean="0">
                <a:latin typeface="Times New Roman" pitchFamily="18" charset="0"/>
                <a:cs typeface="Times New Roman" pitchFamily="18" charset="0"/>
              </a:rPr>
              <a:t> </a:t>
            </a:r>
            <a:endParaRPr lang="id-ID" sz="2800" dirty="0" smtClean="0">
              <a:latin typeface="Times New Roman" pitchFamily="18" charset="0"/>
              <a:cs typeface="Times New Roman" pitchFamily="18" charset="0"/>
            </a:endParaRPr>
          </a:p>
          <a:p>
            <a:pPr marL="514350" indent="-514350" algn="just">
              <a:buFont typeface="Wingdings" pitchFamily="2" charset="2"/>
              <a:buChar char="v"/>
            </a:pPr>
            <a:r>
              <a:rPr lang="es-ES" sz="2800" dirty="0" err="1" smtClean="0">
                <a:latin typeface="Times New Roman" pitchFamily="18" charset="0"/>
                <a:cs typeface="Times New Roman" pitchFamily="18" charset="0"/>
              </a:rPr>
              <a:t>Tahap</a:t>
            </a:r>
            <a:r>
              <a:rPr lang="es-ES" sz="2800" dirty="0" smtClean="0">
                <a:latin typeface="Times New Roman" pitchFamily="18" charset="0"/>
                <a:cs typeface="Times New Roman" pitchFamily="18" charset="0"/>
              </a:rPr>
              <a:t> </a:t>
            </a:r>
            <a:r>
              <a:rPr lang="es-ES" sz="2800" dirty="0" err="1">
                <a:latin typeface="Times New Roman" pitchFamily="18" charset="0"/>
                <a:cs typeface="Times New Roman" pitchFamily="18" charset="0"/>
              </a:rPr>
              <a:t>koagulasi</a:t>
            </a:r>
            <a:r>
              <a:rPr lang="es-ES" sz="2800" dirty="0">
                <a:latin typeface="Times New Roman" pitchFamily="18" charset="0"/>
                <a:cs typeface="Times New Roman" pitchFamily="18" charset="0"/>
              </a:rPr>
              <a:t>, </a:t>
            </a:r>
            <a:r>
              <a:rPr lang="es-ES" sz="2800" dirty="0" err="1" smtClean="0">
                <a:latin typeface="Times New Roman" pitchFamily="18" charset="0"/>
                <a:cs typeface="Times New Roman" pitchFamily="18" charset="0"/>
              </a:rPr>
              <a:t>flokulasi</a:t>
            </a:r>
            <a:r>
              <a:rPr lang="es-ES" sz="2800" dirty="0">
                <a:latin typeface="Times New Roman" pitchFamily="18" charset="0"/>
                <a:cs typeface="Times New Roman" pitchFamily="18" charset="0"/>
              </a:rPr>
              <a:t>, </a:t>
            </a:r>
            <a:r>
              <a:rPr lang="es-ES" sz="2800" dirty="0" err="1">
                <a:latin typeface="Times New Roman" pitchFamily="18" charset="0"/>
                <a:cs typeface="Times New Roman" pitchFamily="18" charset="0"/>
              </a:rPr>
              <a:t>absorpsi</a:t>
            </a:r>
            <a:r>
              <a:rPr lang="es-ES" sz="2800" dirty="0">
                <a:latin typeface="Times New Roman" pitchFamily="18" charset="0"/>
                <a:cs typeface="Times New Roman" pitchFamily="18" charset="0"/>
              </a:rPr>
              <a:t> dan </a:t>
            </a:r>
            <a:r>
              <a:rPr lang="es-ES" sz="2800" dirty="0" err="1" smtClean="0">
                <a:latin typeface="Times New Roman" pitchFamily="18" charset="0"/>
                <a:cs typeface="Times New Roman" pitchFamily="18" charset="0"/>
              </a:rPr>
              <a:t>sedimentasi</a:t>
            </a:r>
            <a:endParaRPr lang="id-ID" sz="2800" dirty="0" smtClean="0">
              <a:latin typeface="Times New Roman" pitchFamily="18" charset="0"/>
              <a:cs typeface="Times New Roman" pitchFamily="18" charset="0"/>
            </a:endParaRPr>
          </a:p>
          <a:p>
            <a:pPr marL="514350" indent="-514350" algn="just">
              <a:buNone/>
            </a:pPr>
            <a:r>
              <a:rPr lang="id-ID" sz="2800" dirty="0" smtClean="0">
                <a:latin typeface="Times New Roman" pitchFamily="18" charset="0"/>
                <a:cs typeface="Times New Roman" pitchFamily="18" charset="0"/>
              </a:rPr>
              <a:t>	proses ini dilakukan dengan m</a:t>
            </a:r>
            <a:r>
              <a:rPr lang="en-US" sz="2800" dirty="0" err="1" smtClean="0">
                <a:latin typeface="Times New Roman" pitchFamily="18" charset="0"/>
                <a:cs typeface="Times New Roman" pitchFamily="18" charset="0"/>
              </a:rPr>
              <a:t>encampur</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zat</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koagulasi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tawas</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tanah</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liat</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dan</a:t>
            </a:r>
            <a:r>
              <a:rPr lang="id-ID"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tepung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biji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kelor</a:t>
            </a:r>
            <a:endParaRPr lang="en-US" sz="2800" dirty="0">
              <a:latin typeface="Times New Roman" pitchFamily="18" charset="0"/>
              <a:cs typeface="Times New Roman" pitchFamily="18" charset="0"/>
            </a:endParaRPr>
          </a:p>
          <a:p>
            <a:pPr>
              <a:buFont typeface="Wingdings" pitchFamily="2" charset="2"/>
              <a:buChar char="v"/>
            </a:pPr>
            <a:r>
              <a:rPr lang="en-US" sz="2800" dirty="0" err="1" smtClean="0">
                <a:latin typeface="Times New Roman" pitchFamily="18" charset="0"/>
                <a:cs typeface="Times New Roman" pitchFamily="18" charset="0"/>
              </a:rPr>
              <a:t>Tahap</a:t>
            </a:r>
            <a:r>
              <a:rPr lang="en-US" sz="2800" dirty="0" smtClean="0">
                <a:latin typeface="Times New Roman" pitchFamily="18" charset="0"/>
                <a:cs typeface="Times New Roman" pitchFamily="18" charset="0"/>
              </a:rPr>
              <a:t> </a:t>
            </a:r>
            <a:r>
              <a:rPr lang="en-US" sz="2800" dirty="0" err="1">
                <a:latin typeface="Times New Roman" pitchFamily="18" charset="0"/>
                <a:cs typeface="Times New Roman" pitchFamily="18" charset="0"/>
              </a:rPr>
              <a:t>penyaringan</a:t>
            </a:r>
            <a:r>
              <a:rPr lang="en-US" sz="2800" dirty="0">
                <a:latin typeface="Times New Roman" pitchFamily="18" charset="0"/>
                <a:cs typeface="Times New Roman" pitchFamily="18" charset="0"/>
              </a:rPr>
              <a:t> (</a:t>
            </a:r>
            <a:r>
              <a:rPr lang="en-US" sz="2800" dirty="0" err="1">
                <a:latin typeface="Times New Roman" pitchFamily="18" charset="0"/>
                <a:cs typeface="Times New Roman" pitchFamily="18" charset="0"/>
              </a:rPr>
              <a:t>filtrasi</a:t>
            </a:r>
            <a:r>
              <a:rPr lang="en-US" sz="2800" dirty="0" smtClean="0">
                <a:latin typeface="Times New Roman" pitchFamily="18" charset="0"/>
                <a:cs typeface="Times New Roman" pitchFamily="18" charset="0"/>
              </a:rPr>
              <a:t>)</a:t>
            </a:r>
            <a:endParaRPr lang="id-ID" sz="2800" dirty="0" smtClean="0">
              <a:latin typeface="Times New Roman" pitchFamily="18" charset="0"/>
              <a:cs typeface="Times New Roman" pitchFamily="18" charset="0"/>
            </a:endParaRPr>
          </a:p>
          <a:p>
            <a:pPr>
              <a:buNone/>
            </a:pPr>
            <a:r>
              <a:rPr lang="id-ID" sz="2800" dirty="0" smtClean="0">
                <a:latin typeface="Times New Roman" pitchFamily="18" charset="0"/>
                <a:cs typeface="Times New Roman" pitchFamily="18" charset="0"/>
              </a:rPr>
              <a:t>	Proses ini dilakukan dengan alat penyaringan pasir cepat</a:t>
            </a:r>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a:p>
            <a:pPr>
              <a:buNone/>
            </a:pPr>
            <a:endParaRPr lang="en-US" sz="1800"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latin typeface="Times New Roman" pitchFamily="18" charset="0"/>
                <a:cs typeface="Times New Roman" pitchFamily="18" charset="0"/>
              </a:rPr>
              <a:t>Skema Tahapan Pengolahan</a:t>
            </a:r>
            <a:endParaRPr lang="id-ID" dirty="0">
              <a:latin typeface="Times New Roman" pitchFamily="18" charset="0"/>
              <a:cs typeface="Times New Roman" pitchFamily="18" charset="0"/>
            </a:endParaRPr>
          </a:p>
        </p:txBody>
      </p:sp>
      <p:pic>
        <p:nvPicPr>
          <p:cNvPr id="4" name="Content Placeholder 3"/>
          <p:cNvPicPr>
            <a:picLocks noGrp="1"/>
          </p:cNvPicPr>
          <p:nvPr>
            <p:ph idx="1"/>
          </p:nvPr>
        </p:nvPicPr>
        <p:blipFill>
          <a:blip r:embed="rId3"/>
          <a:srcRect l="21696" t="47920" r="29503" b="29512"/>
          <a:stretch>
            <a:fillRect/>
          </a:stretch>
        </p:blipFill>
        <p:spPr bwMode="auto">
          <a:xfrm>
            <a:off x="381000" y="2819400"/>
            <a:ext cx="8382000" cy="297180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85800"/>
            <a:ext cx="8229600" cy="5440363"/>
          </a:xfrm>
        </p:spPr>
        <p:txBody>
          <a:bodyPr/>
          <a:lstStyle/>
          <a:p>
            <a:pPr algn="ctr">
              <a:buNone/>
            </a:pPr>
            <a:endParaRPr lang="id-ID" b="1" dirty="0" smtClean="0">
              <a:latin typeface="Times New Roman" pitchFamily="18" charset="0"/>
              <a:cs typeface="Times New Roman" pitchFamily="18" charset="0"/>
            </a:endParaRPr>
          </a:p>
          <a:p>
            <a:pPr algn="ctr">
              <a:buNone/>
            </a:pPr>
            <a:endParaRPr lang="id-ID" b="1" dirty="0" smtClean="0">
              <a:latin typeface="Times New Roman" pitchFamily="18" charset="0"/>
              <a:cs typeface="Times New Roman" pitchFamily="18" charset="0"/>
            </a:endParaRPr>
          </a:p>
          <a:p>
            <a:pPr algn="ctr">
              <a:buNone/>
            </a:pPr>
            <a:endParaRPr lang="id-ID" b="1" dirty="0" smtClean="0">
              <a:latin typeface="Times New Roman" pitchFamily="18" charset="0"/>
              <a:cs typeface="Times New Roman" pitchFamily="18" charset="0"/>
            </a:endParaRPr>
          </a:p>
          <a:p>
            <a:pPr algn="ctr">
              <a:buNone/>
            </a:pPr>
            <a:r>
              <a:rPr lang="en-US" b="1" dirty="0" err="1" smtClean="0">
                <a:latin typeface="Times New Roman" pitchFamily="18" charset="0"/>
                <a:cs typeface="Times New Roman" pitchFamily="18" charset="0"/>
              </a:rPr>
              <a:t>Proses</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pengolahan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menggunakan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instalasi</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sederhana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dengan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menggunakan</a:t>
            </a:r>
            <a:r>
              <a:rPr lang="en-US" b="1" dirty="0" smtClean="0">
                <a:latin typeface="Times New Roman" pitchFamily="18" charset="0"/>
                <a:cs typeface="Times New Roman" pitchFamily="18" charset="0"/>
              </a:rPr>
              <a:t> 2 (</a:t>
            </a:r>
            <a:r>
              <a:rPr lang="en-US" b="1" dirty="0" err="1" smtClean="0">
                <a:latin typeface="Times New Roman" pitchFamily="18" charset="0"/>
                <a:cs typeface="Times New Roman" pitchFamily="18" charset="0"/>
              </a:rPr>
              <a:t>dua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tangki</a:t>
            </a:r>
            <a:r>
              <a:rPr lang="en-US" b="1" dirty="0" smtClean="0">
                <a:latin typeface="Times New Roman" pitchFamily="18" charset="0"/>
                <a:cs typeface="Times New Roman" pitchFamily="18" charset="0"/>
              </a:rPr>
              <a:t> air </a:t>
            </a:r>
            <a:r>
              <a:rPr lang="en-US" b="1" dirty="0" err="1" smtClean="0">
                <a:latin typeface="Times New Roman" pitchFamily="18" charset="0"/>
                <a:cs typeface="Times New Roman" pitchFamily="18" charset="0"/>
              </a:rPr>
              <a:t>plastik</a:t>
            </a:r>
            <a:r>
              <a:rPr lang="en-US" b="1" dirty="0" smtClean="0">
                <a:latin typeface="Times New Roman" pitchFamily="18" charset="0"/>
                <a:cs typeface="Times New Roman" pitchFamily="18" charset="0"/>
              </a:rPr>
              <a:t> yang </a:t>
            </a:r>
            <a:r>
              <a:rPr lang="en-US" b="1" dirty="0" err="1" smtClean="0">
                <a:latin typeface="Times New Roman" pitchFamily="18" charset="0"/>
                <a:cs typeface="Times New Roman" pitchFamily="18" charset="0"/>
              </a:rPr>
              <a:t>berfungsi</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sebagai</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wadah</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pengolahan</a:t>
            </a:r>
            <a:r>
              <a:rPr lang="en-US" b="1" dirty="0" smtClean="0">
                <a:latin typeface="Times New Roman" pitchFamily="18" charset="0"/>
                <a:cs typeface="Times New Roman" pitchFamily="18" charset="0"/>
              </a:rPr>
              <a:t>.</a:t>
            </a:r>
            <a:endParaRPr lang="id-ID" dirty="0">
              <a:latin typeface="Times New Roman" pitchFamily="18" charset="0"/>
              <a:cs typeface="Times New Roman" pitchFamily="18" charset="0"/>
            </a:endParaRPr>
          </a:p>
        </p:txBody>
      </p:sp>
    </p:spTree>
  </p:cSld>
  <p:clrMapOvr>
    <a:masterClrMapping/>
  </p:clrMapOvr>
  <p:transition spd="slow">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pPr algn="ctr"/>
            <a:r>
              <a:rPr lang="id-ID" dirty="0" smtClean="0">
                <a:latin typeface="Times New Roman" pitchFamily="18" charset="0"/>
                <a:cs typeface="Times New Roman" pitchFamily="18" charset="0"/>
              </a:rPr>
              <a:t>Tangki 1</a:t>
            </a:r>
            <a:endParaRPr lang="id-ID" dirty="0">
              <a:latin typeface="Times New Roman" pitchFamily="18" charset="0"/>
              <a:cs typeface="Times New Roman" pitchFamily="18" charset="0"/>
            </a:endParaRPr>
          </a:p>
        </p:txBody>
      </p:sp>
      <p:sp>
        <p:nvSpPr>
          <p:cNvPr id="3" name="Content Placeholder 2"/>
          <p:cNvSpPr>
            <a:spLocks noGrp="1"/>
          </p:cNvSpPr>
          <p:nvPr>
            <p:ph idx="1"/>
          </p:nvPr>
        </p:nvSpPr>
        <p:spPr>
          <a:xfrm>
            <a:off x="228600" y="1143000"/>
            <a:ext cx="8686800" cy="5410200"/>
          </a:xfrm>
        </p:spPr>
        <p:txBody>
          <a:bodyPr>
            <a:normAutofit fontScale="92500" lnSpcReduction="10000"/>
          </a:bodyPr>
          <a:lstStyle/>
          <a:p>
            <a:pPr algn="just">
              <a:buNone/>
            </a:pPr>
            <a:r>
              <a:rPr lang="id-ID" dirty="0" smtClean="0"/>
              <a:t>	</a:t>
            </a:r>
          </a:p>
          <a:p>
            <a:pPr algn="just">
              <a:buNone/>
            </a:pPr>
            <a:r>
              <a:rPr lang="id-ID" dirty="0" smtClean="0">
                <a:latin typeface="Times New Roman" pitchFamily="18" charset="0"/>
                <a:cs typeface="Times New Roman" pitchFamily="18" charset="0"/>
              </a:rPr>
              <a:t>		Digunakan untuk proses netralisasi air gambut dengan kapur. Tangki ini memiliki kapasitas 300 liter dilengkapi dengan pengaduk besi. Air gambut yang dicampur dengan 20 gram kapur gamping dibiarkan selama 30 menit untuk netralisasi pH air.</a:t>
            </a:r>
          </a:p>
          <a:p>
            <a:pPr algn="just">
              <a:buNone/>
            </a:pPr>
            <a:endParaRPr lang="id-ID" dirty="0" smtClean="0">
              <a:latin typeface="Times New Roman" pitchFamily="18" charset="0"/>
              <a:cs typeface="Times New Roman" pitchFamily="18" charset="0"/>
            </a:endParaRPr>
          </a:p>
          <a:p>
            <a:pPr algn="just">
              <a:buNone/>
            </a:pPr>
            <a:r>
              <a:rPr lang="id-ID"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Tahap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a:t>
            </a:r>
            <a:r>
              <a:rPr lang="en-US" dirty="0" smtClean="0">
                <a:latin typeface="Times New Roman" pitchFamily="18" charset="0"/>
                <a:cs typeface="Times New Roman" pitchFamily="18" charset="0"/>
              </a:rPr>
              <a:t> 2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tangki</a:t>
            </a:r>
            <a:r>
              <a:rPr lang="en-US" dirty="0" smtClean="0">
                <a:latin typeface="Times New Roman" pitchFamily="18" charset="0"/>
                <a:cs typeface="Times New Roman" pitchFamily="18" charset="0"/>
              </a:rPr>
              <a:t> 1 </a:t>
            </a:r>
            <a:r>
              <a:rPr lang="en-US" dirty="0" err="1" smtClean="0">
                <a:latin typeface="Times New Roman" pitchFamily="18" charset="0"/>
                <a:cs typeface="Times New Roman" pitchFamily="18" charset="0"/>
              </a:rPr>
              <a:t>ini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dilaksanakan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Koagulasi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Flokulasi</a:t>
            </a:r>
            <a:r>
              <a:rPr lang="en-US" dirty="0" smtClean="0">
                <a:latin typeface="Times New Roman" pitchFamily="18" charset="0"/>
                <a:cs typeface="Times New Roman" pitchFamily="18" charset="0"/>
              </a:rPr>
              <a:t> air </a:t>
            </a:r>
            <a:r>
              <a:rPr lang="en-US" dirty="0" err="1" smtClean="0">
                <a:latin typeface="Times New Roman" pitchFamily="18" charset="0"/>
                <a:cs typeface="Times New Roman" pitchFamily="18" charset="0"/>
              </a:rPr>
              <a:t>gambut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15 gram PAC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10 gram </a:t>
            </a:r>
            <a:r>
              <a:rPr lang="en-US" dirty="0" err="1" smtClean="0">
                <a:latin typeface="Times New Roman" pitchFamily="18" charset="0"/>
                <a:cs typeface="Times New Roman" pitchFamily="18" charset="0"/>
              </a:rPr>
              <a:t>tawas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penjernihan</a:t>
            </a:r>
            <a:r>
              <a:rPr lang="en-US" dirty="0" smtClean="0">
                <a:latin typeface="Times New Roman" pitchFamily="18" charset="0"/>
                <a:cs typeface="Times New Roman" pitchFamily="18" charset="0"/>
              </a:rPr>
              <a:t> air </a:t>
            </a:r>
            <a:r>
              <a:rPr lang="en-US" dirty="0" err="1" smtClean="0">
                <a:latin typeface="Times New Roman" pitchFamily="18" charset="0"/>
                <a:cs typeface="Times New Roman" pitchFamily="18" charset="0"/>
              </a:rPr>
              <a:t>tersebut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Proses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dilaksanakan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selama</a:t>
            </a:r>
            <a:r>
              <a:rPr lang="en-US" dirty="0" smtClean="0">
                <a:latin typeface="Times New Roman" pitchFamily="18" charset="0"/>
                <a:cs typeface="Times New Roman" pitchFamily="18" charset="0"/>
              </a:rPr>
              <a:t> 30 </a:t>
            </a:r>
            <a:r>
              <a:rPr lang="en-US" dirty="0" err="1" smtClean="0">
                <a:latin typeface="Times New Roman" pitchFamily="18" charset="0"/>
                <a:cs typeface="Times New Roman" pitchFamily="18" charset="0"/>
              </a:rPr>
              <a:t>menit</a:t>
            </a:r>
            <a:r>
              <a:rPr lang="en-US" dirty="0" smtClean="0">
                <a:latin typeface="Times New Roman" pitchFamily="18" charset="0"/>
                <a:cs typeface="Times New Roman" pitchFamily="18" charset="0"/>
              </a:rPr>
              <a:t>.</a:t>
            </a:r>
            <a:endParaRPr lang="id-ID" dirty="0" smtClean="0"/>
          </a:p>
          <a:p>
            <a:pPr algn="just">
              <a:buNone/>
            </a:pPr>
            <a:r>
              <a:rPr lang="id-ID" dirty="0" smtClean="0">
                <a:latin typeface="Times New Roman" pitchFamily="18" charset="0"/>
                <a:cs typeface="Times New Roman" pitchFamily="18" charset="0"/>
              </a:rPr>
              <a:t>	</a:t>
            </a:r>
            <a:endParaRPr lang="id-ID"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pPr algn="ctr"/>
            <a:r>
              <a:rPr lang="id-ID" dirty="0" smtClean="0">
                <a:latin typeface="Times New Roman" pitchFamily="18" charset="0"/>
                <a:cs typeface="Times New Roman" pitchFamily="18" charset="0"/>
              </a:rPr>
              <a:t>Tangki ke 2</a:t>
            </a:r>
            <a:endParaRPr lang="id-ID" dirty="0">
              <a:latin typeface="Times New Roman" pitchFamily="18" charset="0"/>
              <a:cs typeface="Times New Roman" pitchFamily="18" charset="0"/>
            </a:endParaRPr>
          </a:p>
        </p:txBody>
      </p:sp>
      <p:sp>
        <p:nvSpPr>
          <p:cNvPr id="3" name="Content Placeholder 2"/>
          <p:cNvSpPr>
            <a:spLocks noGrp="1"/>
          </p:cNvSpPr>
          <p:nvPr>
            <p:ph idx="1"/>
          </p:nvPr>
        </p:nvSpPr>
        <p:spPr>
          <a:xfrm>
            <a:off x="228600" y="1371600"/>
            <a:ext cx="8686800" cy="5105400"/>
          </a:xfrm>
        </p:spPr>
        <p:txBody>
          <a:bodyPr>
            <a:normAutofit/>
          </a:bodyPr>
          <a:lstStyle/>
          <a:p>
            <a:pPr algn="just">
              <a:buNone/>
            </a:pPr>
            <a:r>
              <a:rPr lang="id-ID" dirty="0" smtClean="0">
                <a:latin typeface="Times New Roman" pitchFamily="18" charset="0"/>
                <a:cs typeface="Times New Roman" pitchFamily="18" charset="0"/>
              </a:rPr>
              <a:t>	</a:t>
            </a:r>
          </a:p>
          <a:p>
            <a:pPr algn="just">
              <a:buNone/>
            </a:pPr>
            <a:r>
              <a:rPr lang="id-ID" dirty="0" smtClean="0">
                <a:latin typeface="Times New Roman" pitchFamily="18" charset="0"/>
                <a:cs typeface="Times New Roman" pitchFamily="18" charset="0"/>
              </a:rPr>
              <a:t>		T</a:t>
            </a:r>
            <a:r>
              <a:rPr lang="en-US" dirty="0" err="1" smtClean="0">
                <a:latin typeface="Times New Roman" pitchFamily="18" charset="0"/>
                <a:cs typeface="Times New Roman" pitchFamily="18" charset="0"/>
              </a:rPr>
              <a:t>angki</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digunakan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proses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filtrasi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posisi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bawah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tangki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Lapisan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tangki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terdiri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kerikil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ijuk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pasir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kwarsa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arang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Posisi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tangki</a:t>
            </a:r>
            <a:r>
              <a:rPr lang="en-US" dirty="0" smtClean="0">
                <a:latin typeface="Times New Roman" pitchFamily="18" charset="0"/>
                <a:cs typeface="Times New Roman" pitchFamily="18" charset="0"/>
              </a:rPr>
              <a:t> 1 yang </a:t>
            </a:r>
            <a:r>
              <a:rPr lang="en-US" dirty="0" err="1" smtClean="0">
                <a:latin typeface="Times New Roman" pitchFamily="18" charset="0"/>
                <a:cs typeface="Times New Roman" pitchFamily="18" charset="0"/>
              </a:rPr>
              <a:t>mengalirkan</a:t>
            </a:r>
            <a:r>
              <a:rPr lang="en-US" dirty="0" smtClean="0">
                <a:latin typeface="Times New Roman" pitchFamily="18" charset="0"/>
                <a:cs typeface="Times New Roman" pitchFamily="18" charset="0"/>
              </a:rPr>
              <a:t> air </a:t>
            </a:r>
            <a:r>
              <a:rPr lang="en-US" dirty="0" err="1" smtClean="0">
                <a:latin typeface="Times New Roman" pitchFamily="18" charset="0"/>
                <a:cs typeface="Times New Roman" pitchFamily="18" charset="0"/>
              </a:rPr>
              <a:t>ke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tangki</a:t>
            </a:r>
            <a:r>
              <a:rPr lang="en-US" dirty="0" smtClean="0">
                <a:latin typeface="Times New Roman" pitchFamily="18" charset="0"/>
                <a:cs typeface="Times New Roman" pitchFamily="18" charset="0"/>
              </a:rPr>
              <a:t> 2 </a:t>
            </a:r>
            <a:r>
              <a:rPr lang="en-US" dirty="0" err="1" smtClean="0">
                <a:latin typeface="Times New Roman" pitchFamily="18" charset="0"/>
                <a:cs typeface="Times New Roman" pitchFamily="18" charset="0"/>
              </a:rPr>
              <a:t>diatur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sedemikian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sehingga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aliran</a:t>
            </a:r>
            <a:r>
              <a:rPr lang="en-US" dirty="0" smtClean="0">
                <a:latin typeface="Times New Roman" pitchFamily="18" charset="0"/>
                <a:cs typeface="Times New Roman" pitchFamily="18" charset="0"/>
              </a:rPr>
              <a:t> air yang </a:t>
            </a:r>
            <a:r>
              <a:rPr lang="en-US" dirty="0" err="1" smtClean="0">
                <a:latin typeface="Times New Roman" pitchFamily="18" charset="0"/>
                <a:cs typeface="Times New Roman" pitchFamily="18" charset="0"/>
              </a:rPr>
              <a:t>masuk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cukup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lambat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proses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filtrasi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dapat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dilakukan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efektif</a:t>
            </a:r>
            <a:r>
              <a:rPr lang="en-US" dirty="0" smtClean="0">
                <a:latin typeface="Times New Roman" pitchFamily="18" charset="0"/>
                <a:cs typeface="Times New Roman" pitchFamily="18" charset="0"/>
              </a:rPr>
              <a:t>.</a:t>
            </a:r>
            <a:endParaRPr lang="id-ID" dirty="0" smtClean="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apture2.JPG"/>
          <p:cNvPicPr>
            <a:picLocks noGrp="1" noChangeAspect="1"/>
          </p:cNvPicPr>
          <p:nvPr>
            <p:ph idx="1"/>
          </p:nvPr>
        </p:nvPicPr>
        <p:blipFill>
          <a:blip r:embed="rId2"/>
          <a:stretch>
            <a:fillRect/>
          </a:stretch>
        </p:blipFill>
        <p:spPr>
          <a:xfrm>
            <a:off x="533400" y="609600"/>
            <a:ext cx="7924800" cy="5867399"/>
          </a:xfrm>
          <a:ln>
            <a:solidFill>
              <a:schemeClr val="accent3">
                <a:lumMod val="75000"/>
              </a:schemeClr>
            </a:solidFill>
          </a:ln>
        </p:spPr>
      </p:pic>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PEGERTIAN AIR GAMBUT</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p:txBody>
          <a:bodyPr/>
          <a:lstStyle/>
          <a:p>
            <a:pPr marL="0" indent="0">
              <a:buNone/>
            </a:pPr>
            <a:r>
              <a:rPr lang="en-US" dirty="0" err="1">
                <a:latin typeface="Andalus" panose="02020603050405020304" pitchFamily="18" charset="-78"/>
                <a:cs typeface="Andalus" panose="02020603050405020304" pitchFamily="18" charset="-78"/>
              </a:rPr>
              <a:t>adalah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satu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sumber</a:t>
            </a:r>
            <a:r>
              <a:rPr lang="en-US" dirty="0">
                <a:latin typeface="Andalus" panose="02020603050405020304" pitchFamily="18" charset="-78"/>
                <a:cs typeface="Andalus" panose="02020603050405020304" pitchFamily="18" charset="-78"/>
              </a:rPr>
              <a:t> air </a:t>
            </a:r>
            <a:r>
              <a:rPr lang="en-US" dirty="0" err="1">
                <a:latin typeface="Andalus" panose="02020603050405020304" pitchFamily="18" charset="-78"/>
                <a:cs typeface="Andalus" panose="02020603050405020304" pitchFamily="18" charset="-78"/>
              </a:rPr>
              <a:t>permukaan</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banyak</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dijumpai</a:t>
            </a:r>
            <a:r>
              <a:rPr lang="en-US" dirty="0">
                <a:latin typeface="Andalus" panose="02020603050405020304" pitchFamily="18" charset="-78"/>
                <a:cs typeface="Andalus" panose="02020603050405020304" pitchFamily="18" charset="-78"/>
              </a:rPr>
              <a:t> di </a:t>
            </a:r>
            <a:r>
              <a:rPr lang="en-US" dirty="0" err="1">
                <a:latin typeface="Andalus" panose="02020603050405020304" pitchFamily="18" charset="-78"/>
                <a:cs typeface="Andalus" panose="02020603050405020304" pitchFamily="18" charset="-78"/>
              </a:rPr>
              <a:t>daerah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kalimantan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sumatra</a:t>
            </a:r>
            <a:r>
              <a:rPr lang="en-US" dirty="0">
                <a:latin typeface="Andalus" panose="02020603050405020304" pitchFamily="18" charset="-78"/>
                <a:cs typeface="Andalus" panose="02020603050405020304" pitchFamily="18" charset="-78"/>
              </a:rPr>
              <a:t>. Air </a:t>
            </a:r>
            <a:r>
              <a:rPr lang="en-US" dirty="0" err="1">
                <a:latin typeface="Andalus" panose="02020603050405020304" pitchFamily="18" charset="-78"/>
                <a:cs typeface="Andalus" panose="02020603050405020304" pitchFamily="18" charset="-78"/>
              </a:rPr>
              <a:t>gambut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berwarna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coklat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tua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sampai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kehitaman</a:t>
            </a:r>
            <a:r>
              <a:rPr lang="en-US" dirty="0">
                <a:latin typeface="Andalus" panose="02020603050405020304" pitchFamily="18" charset="-78"/>
                <a:cs typeface="Andalus" panose="02020603050405020304" pitchFamily="18" charset="-78"/>
              </a:rPr>
              <a:t> (</a:t>
            </a:r>
            <a:r>
              <a:rPr lang="en-US" i="1" dirty="0">
                <a:latin typeface="Andalus" panose="02020603050405020304" pitchFamily="18" charset="-78"/>
                <a:cs typeface="Andalus" panose="02020603050405020304" pitchFamily="18" charset="-78"/>
              </a:rPr>
              <a:t>124 - 850 </a:t>
            </a:r>
            <a:r>
              <a:rPr lang="en-US" i="1" dirty="0" err="1">
                <a:latin typeface="Andalus" panose="02020603050405020304" pitchFamily="18" charset="-78"/>
                <a:cs typeface="Andalus" panose="02020603050405020304" pitchFamily="18" charset="-78"/>
              </a:rPr>
              <a:t>PtCo</a:t>
            </a:r>
            <a:r>
              <a:rPr lang="en-US" dirty="0">
                <a:latin typeface="Andalus" panose="02020603050405020304" pitchFamily="18" charset="-78"/>
                <a:cs typeface="Andalus" panose="02020603050405020304" pitchFamily="18" charset="-78"/>
              </a:rPr>
              <a:t>), Daerah yang </a:t>
            </a:r>
            <a:r>
              <a:rPr lang="en-US" dirty="0" err="1">
                <a:latin typeface="Andalus" panose="02020603050405020304" pitchFamily="18" charset="-78"/>
                <a:cs typeface="Andalus" panose="02020603050405020304" pitchFamily="18" charset="-78"/>
              </a:rPr>
              <a:t>berair</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gambut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ini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biasanya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daerah</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berawa</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memiliki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kadar</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organik</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tinggi</a:t>
            </a:r>
            <a:r>
              <a:rPr lang="en-US" dirty="0">
                <a:latin typeface="Andalus" panose="02020603050405020304" pitchFamily="18" charset="-78"/>
                <a:cs typeface="Andalus" panose="02020603050405020304" pitchFamily="18" charset="-78"/>
              </a:rPr>
              <a:t> (</a:t>
            </a:r>
            <a:r>
              <a:rPr lang="en-US" i="1" dirty="0">
                <a:latin typeface="Andalus" panose="02020603050405020304" pitchFamily="18" charset="-78"/>
                <a:cs typeface="Andalus" panose="02020603050405020304" pitchFamily="18" charset="-78"/>
              </a:rPr>
              <a:t>138 - 1560 mg/</a:t>
            </a:r>
            <a:r>
              <a:rPr lang="en-US" i="1" dirty="0" err="1">
                <a:latin typeface="Andalus" panose="02020603050405020304" pitchFamily="18" charset="-78"/>
                <a:cs typeface="Andalus" panose="02020603050405020304" pitchFamily="18" charset="-78"/>
              </a:rPr>
              <a:t>lt</a:t>
            </a:r>
            <a:r>
              <a:rPr lang="en-US" i="1" dirty="0">
                <a:latin typeface="Andalus" panose="02020603050405020304" pitchFamily="18" charset="-78"/>
                <a:cs typeface="Andalus" panose="02020603050405020304" pitchFamily="18" charset="-78"/>
              </a:rPr>
              <a:t> KmnO4</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bersifat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asam</a:t>
            </a:r>
            <a:r>
              <a:rPr lang="en-US" dirty="0">
                <a:latin typeface="Andalus" panose="02020603050405020304" pitchFamily="18" charset="-78"/>
                <a:cs typeface="Andalus" panose="02020603050405020304" pitchFamily="18" charset="-78"/>
              </a:rPr>
              <a:t> (</a:t>
            </a:r>
            <a:r>
              <a:rPr lang="en-US" i="1" dirty="0">
                <a:latin typeface="Andalus" panose="02020603050405020304" pitchFamily="18" charset="-78"/>
                <a:cs typeface="Andalus" panose="02020603050405020304" pitchFamily="18" charset="-78"/>
              </a:rPr>
              <a:t>pH 3,7 - 5,3</a:t>
            </a:r>
            <a:r>
              <a:rPr lang="en-US" dirty="0">
                <a:latin typeface="Andalus" panose="02020603050405020304" pitchFamily="18" charset="-78"/>
                <a:cs typeface="Andalus" panose="02020603050405020304" pitchFamily="18" charset="-78"/>
              </a:rPr>
              <a:t>).</a:t>
            </a:r>
          </a:p>
        </p:txBody>
      </p:sp>
    </p:spTree>
    <p:extLst>
      <p:ext uri="{BB962C8B-B14F-4D97-AF65-F5344CB8AC3E}">
        <p14:creationId xmlns:p14="http://schemas.microsoft.com/office/powerpoint/2010/main" val="211619407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066800"/>
          </a:xfrm>
        </p:spPr>
        <p:txBody>
          <a:bodyPr>
            <a:noAutofit/>
          </a:bodyPr>
          <a:lstStyle/>
          <a:p>
            <a:r>
              <a:rPr lang="en-US" sz="3200" dirty="0" err="1">
                <a:solidFill>
                  <a:schemeClr val="tx1"/>
                </a:solidFill>
              </a:rPr>
              <a:t>Hasil</a:t>
            </a:r>
            <a:r>
              <a:rPr lang="en-US" sz="3200" dirty="0">
                <a:solidFill>
                  <a:schemeClr val="tx1"/>
                </a:solidFill>
              </a:rPr>
              <a:t> </a:t>
            </a:r>
            <a:r>
              <a:rPr lang="en-US" sz="3200" dirty="0" err="1">
                <a:solidFill>
                  <a:schemeClr val="tx1"/>
                </a:solidFill>
              </a:rPr>
              <a:t>Pengujian</a:t>
            </a:r>
            <a:r>
              <a:rPr lang="en-US" sz="3200" dirty="0">
                <a:solidFill>
                  <a:schemeClr val="tx1"/>
                </a:solidFill>
              </a:rPr>
              <a:t> Air </a:t>
            </a:r>
            <a:r>
              <a:rPr lang="en-US" sz="3200" dirty="0" err="1">
                <a:solidFill>
                  <a:schemeClr val="tx1"/>
                </a:solidFill>
              </a:rPr>
              <a:t>Gambut</a:t>
            </a:r>
            <a:r>
              <a:rPr lang="en-US" sz="3200" dirty="0">
                <a:solidFill>
                  <a:schemeClr val="tx1"/>
                </a:solidFill>
              </a:rPr>
              <a:t> </a:t>
            </a:r>
            <a:r>
              <a:rPr lang="en-US" sz="3200" dirty="0" err="1">
                <a:solidFill>
                  <a:schemeClr val="tx1"/>
                </a:solidFill>
              </a:rPr>
              <a:t>Setelah</a:t>
            </a:r>
            <a:r>
              <a:rPr lang="en-US" sz="3200" dirty="0">
                <a:solidFill>
                  <a:schemeClr val="tx1"/>
                </a:solidFill>
              </a:rPr>
              <a:t> </a:t>
            </a:r>
            <a:r>
              <a:rPr lang="en-US" sz="3200" dirty="0" err="1" smtClean="0">
                <a:solidFill>
                  <a:schemeClr val="tx1"/>
                </a:solidFill>
              </a:rPr>
              <a:t>dan</a:t>
            </a:r>
            <a:r>
              <a:rPr lang="en-US" sz="3200" dirty="0" smtClean="0">
                <a:solidFill>
                  <a:schemeClr val="tx1"/>
                </a:solidFill>
              </a:rPr>
              <a:t> </a:t>
            </a:r>
            <a:r>
              <a:rPr lang="en-US" sz="3200" dirty="0" err="1" smtClean="0">
                <a:solidFill>
                  <a:schemeClr val="tx1"/>
                </a:solidFill>
              </a:rPr>
              <a:t>Sebelum</a:t>
            </a:r>
            <a:r>
              <a:rPr lang="en-US" sz="3200" dirty="0" smtClean="0">
                <a:solidFill>
                  <a:schemeClr val="tx1"/>
                </a:solidFill>
              </a:rPr>
              <a:t> </a:t>
            </a:r>
            <a:r>
              <a:rPr lang="en-US" sz="3200" dirty="0" err="1" smtClean="0">
                <a:solidFill>
                  <a:schemeClr val="tx1"/>
                </a:solidFill>
              </a:rPr>
              <a:t>Proses</a:t>
            </a:r>
            <a:r>
              <a:rPr lang="en-US" sz="3200" dirty="0" smtClean="0">
                <a:solidFill>
                  <a:schemeClr val="tx1"/>
                </a:solidFill>
              </a:rPr>
              <a:t> </a:t>
            </a:r>
            <a:r>
              <a:rPr lang="en-US" sz="3200" dirty="0" err="1">
                <a:solidFill>
                  <a:schemeClr val="tx1"/>
                </a:solidFill>
              </a:rPr>
              <a:t>Instalasi</a:t>
            </a:r>
            <a:endParaRPr lang="en-US" sz="3200" dirty="0">
              <a:solidFill>
                <a:schemeClr val="tx1"/>
              </a:solidFill>
            </a:endParaRPr>
          </a:p>
        </p:txBody>
      </p:sp>
      <p:pic>
        <p:nvPicPr>
          <p:cNvPr id="4" name="Content Placeholder 3" descr="Capture3.JPG"/>
          <p:cNvPicPr>
            <a:picLocks noGrp="1" noChangeAspect="1"/>
          </p:cNvPicPr>
          <p:nvPr>
            <p:ph sz="quarter" idx="1"/>
          </p:nvPr>
        </p:nvPicPr>
        <p:blipFill>
          <a:blip r:embed="rId2"/>
          <a:stretch>
            <a:fillRect/>
          </a:stretch>
        </p:blipFill>
        <p:spPr>
          <a:xfrm>
            <a:off x="609600" y="1752600"/>
            <a:ext cx="8077200" cy="4572000"/>
          </a:xfrm>
          <a:ln>
            <a:solidFill>
              <a:schemeClr val="bg2">
                <a:lumMod val="50000"/>
              </a:schemeClr>
            </a:solidFill>
          </a:ln>
        </p:spPr>
      </p:pic>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err="1"/>
              <a:t>Perubahan</a:t>
            </a:r>
            <a:r>
              <a:rPr lang="en-US" sz="3600" dirty="0"/>
              <a:t> </a:t>
            </a:r>
            <a:r>
              <a:rPr lang="en-US" sz="3600" dirty="0" err="1"/>
              <a:t>Warna</a:t>
            </a:r>
            <a:r>
              <a:rPr lang="en-US" sz="3600" dirty="0"/>
              <a:t> </a:t>
            </a:r>
            <a:r>
              <a:rPr lang="en-US" sz="3600" dirty="0" err="1"/>
              <a:t>dari</a:t>
            </a:r>
            <a:r>
              <a:rPr lang="en-US" sz="3600" dirty="0"/>
              <a:t> Air </a:t>
            </a:r>
            <a:r>
              <a:rPr lang="en-US" sz="3600" dirty="0" err="1"/>
              <a:t>Gambut</a:t>
            </a:r>
            <a:r>
              <a:rPr lang="en-US" sz="3600" dirty="0"/>
              <a:t> </a:t>
            </a:r>
            <a:r>
              <a:rPr lang="en-US" sz="3600" dirty="0" err="1"/>
              <a:t>Setelah</a:t>
            </a:r>
            <a:r>
              <a:rPr lang="en-US" sz="3600" dirty="0"/>
              <a:t> </a:t>
            </a:r>
            <a:r>
              <a:rPr lang="en-US" sz="3600" dirty="0" err="1"/>
              <a:t>Proses</a:t>
            </a:r>
            <a:r>
              <a:rPr lang="en-US" sz="3600" dirty="0"/>
              <a:t> </a:t>
            </a:r>
            <a:r>
              <a:rPr lang="en-US" sz="3600" dirty="0" err="1"/>
              <a:t>Instalasi</a:t>
            </a:r>
            <a:endParaRPr lang="en-US" sz="3600" dirty="0"/>
          </a:p>
        </p:txBody>
      </p:sp>
      <p:pic>
        <p:nvPicPr>
          <p:cNvPr id="2050" name="Picture 2"/>
          <p:cNvPicPr>
            <a:picLocks noGrp="1" noChangeAspect="1" noChangeArrowheads="1"/>
          </p:cNvPicPr>
          <p:nvPr>
            <p:ph idx="1"/>
          </p:nvPr>
        </p:nvPicPr>
        <p:blipFill>
          <a:blip r:embed="rId2"/>
          <a:stretch>
            <a:fillRect/>
          </a:stretch>
        </p:blipFill>
        <p:spPr bwMode="auto">
          <a:xfrm>
            <a:off x="2438400" y="1828800"/>
            <a:ext cx="4783844" cy="4800600"/>
          </a:xfrm>
          <a:prstGeom prst="rect">
            <a:avLst/>
          </a:prstGeom>
          <a:noFill/>
          <a:ln w="9525">
            <a:solidFill>
              <a:schemeClr val="bg2">
                <a:lumMod val="50000"/>
              </a:schemeClr>
            </a:solidFill>
            <a:miter lim="800000"/>
            <a:headEnd/>
            <a:tailEnd/>
          </a:ln>
          <a:effectLst/>
        </p:spPr>
      </p:pic>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181600"/>
          </a:xfrm>
        </p:spPr>
        <p:txBody>
          <a:bodyPr>
            <a:normAutofit/>
          </a:bodyPr>
          <a:lstStyle/>
          <a:p>
            <a:pPr algn="ctr">
              <a:buNone/>
            </a:pPr>
            <a:r>
              <a:rPr lang="id-ID" sz="4400" dirty="0" smtClean="0">
                <a:latin typeface="Algerian" pitchFamily="82" charset="0"/>
              </a:rPr>
              <a:t>Daftar pustaka :</a:t>
            </a:r>
            <a:endParaRPr lang="id-ID" sz="2800" dirty="0" smtClean="0">
              <a:latin typeface="Algerian" pitchFamily="82" charset="0"/>
            </a:endParaRPr>
          </a:p>
          <a:p>
            <a:pPr algn="just">
              <a:buNone/>
            </a:pPr>
            <a:r>
              <a:rPr lang="id-ID" sz="2800" dirty="0" smtClean="0">
                <a:latin typeface="Times New Roman" pitchFamily="18" charset="0"/>
                <a:cs typeface="Times New Roman" pitchFamily="18" charset="0"/>
              </a:rPr>
              <a:t>http</a:t>
            </a:r>
            <a:r>
              <a:rPr lang="id-ID" sz="2800" smtClean="0">
                <a:latin typeface="Times New Roman" pitchFamily="18" charset="0"/>
                <a:cs typeface="Times New Roman" pitchFamily="18" charset="0"/>
              </a:rPr>
              <a:t>://kopertis11.net/jurnal/pemanfaatan air gambut-arif 	parabi</a:t>
            </a:r>
            <a:endParaRPr lang="id-ID" sz="2800" dirty="0" smtClean="0">
              <a:latin typeface="Times New Roman" pitchFamily="18" charset="0"/>
              <a:cs typeface="Times New Roman" pitchFamily="18" charset="0"/>
            </a:endParaRPr>
          </a:p>
          <a:p>
            <a:pPr algn="just">
              <a:buNone/>
            </a:pPr>
            <a:endParaRPr lang="id-ID" sz="4400" dirty="0" smtClean="0">
              <a:latin typeface="Algerian" pitchFamily="82" charset="0"/>
            </a:endParaRPr>
          </a:p>
          <a:p>
            <a:pPr algn="ctr">
              <a:buNone/>
            </a:pPr>
            <a:r>
              <a:rPr lang="id-ID" sz="4400" dirty="0" smtClean="0">
                <a:latin typeface="Algerian" pitchFamily="82" charset="0"/>
              </a:rPr>
              <a:t>TERIMA KASIH</a:t>
            </a:r>
          </a:p>
          <a:p>
            <a:pPr algn="ctr">
              <a:buNone/>
            </a:pPr>
            <a:endParaRPr lang="id-ID" sz="4400" dirty="0">
              <a:latin typeface="Algerian"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PENGOLAHAN AIR GAMBUT</a:t>
            </a:r>
            <a:endParaRPr lang="en-US" dirty="0">
              <a:latin typeface="Andalus" panose="02020603050405020304" pitchFamily="18" charset="-78"/>
              <a:cs typeface="Andalus" panose="02020603050405020304" pitchFamily="18" charset="-78"/>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219198"/>
            <a:ext cx="6934199" cy="53740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61844046"/>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229600" cy="1143000"/>
          </a:xfrm>
        </p:spPr>
        <p:txBody>
          <a:bodyPr/>
          <a:lstStyle/>
          <a:p>
            <a:r>
              <a:rPr lang="en-US" dirty="0" smtClean="0">
                <a:latin typeface="Andalus" panose="02020603050405020304" pitchFamily="18" charset="-78"/>
                <a:cs typeface="Andalus" panose="02020603050405020304" pitchFamily="18" charset="-78"/>
              </a:rPr>
              <a:t>NETRALISASI</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457200" y="1570037"/>
            <a:ext cx="8229600" cy="4525963"/>
          </a:xfrm>
        </p:spPr>
        <p:txBody>
          <a:bodyPr>
            <a:normAutofit/>
          </a:bodyPr>
          <a:lstStyle/>
          <a:p>
            <a:pPr marL="0" indent="0" algn="just">
              <a:buNone/>
            </a:pP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Tujuan</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netralisasi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ini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adalah</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untuk</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membantu</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efektiitas</a:t>
            </a:r>
            <a:r>
              <a:rPr lang="en-US" dirty="0" smtClean="0">
                <a:latin typeface="Andalus" panose="02020603050405020304" pitchFamily="18" charset="-78"/>
                <a:cs typeface="Andalus" panose="02020603050405020304" pitchFamily="18" charset="-78"/>
              </a:rPr>
              <a:t> proses </a:t>
            </a:r>
            <a:r>
              <a:rPr lang="en-US" dirty="0" err="1" smtClean="0">
                <a:latin typeface="Andalus" panose="02020603050405020304" pitchFamily="18" charset="-78"/>
                <a:cs typeface="Andalus" panose="02020603050405020304" pitchFamily="18" charset="-78"/>
              </a:rPr>
              <a:t>selanjutnya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yaitu</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oksidasi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dan</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koagulasi-flokulasi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selain</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itu</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hal</a:t>
            </a:r>
            <a:r>
              <a:rPr lang="en-US" dirty="0" smtClean="0">
                <a:latin typeface="Andalus" panose="02020603050405020304" pitchFamily="18" charset="-78"/>
                <a:cs typeface="Andalus" panose="02020603050405020304" pitchFamily="18" charset="-78"/>
              </a:rPr>
              <a:t> yang </a:t>
            </a:r>
            <a:r>
              <a:rPr lang="en-US" dirty="0" err="1" smtClean="0">
                <a:latin typeface="Andalus" panose="02020603050405020304" pitchFamily="18" charset="-78"/>
                <a:cs typeface="Andalus" panose="02020603050405020304" pitchFamily="18" charset="-78"/>
              </a:rPr>
              <a:t>tidak</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kalah</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penting</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adalah</a:t>
            </a:r>
            <a:r>
              <a:rPr lang="en-US" dirty="0" smtClean="0">
                <a:latin typeface="Andalus" panose="02020603050405020304" pitchFamily="18" charset="-78"/>
                <a:cs typeface="Andalus" panose="02020603050405020304" pitchFamily="18" charset="-78"/>
              </a:rPr>
              <a:t> air </a:t>
            </a:r>
            <a:r>
              <a:rPr lang="en-US" dirty="0" err="1" smtClean="0">
                <a:latin typeface="Andalus" panose="02020603050405020304" pitchFamily="18" charset="-78"/>
                <a:cs typeface="Andalus" panose="02020603050405020304" pitchFamily="18" charset="-78"/>
              </a:rPr>
              <a:t>olahan</a:t>
            </a:r>
            <a:r>
              <a:rPr lang="en-US" dirty="0" smtClean="0">
                <a:latin typeface="Andalus" panose="02020603050405020304" pitchFamily="18" charset="-78"/>
                <a:cs typeface="Andalus" panose="02020603050405020304" pitchFamily="18" charset="-78"/>
              </a:rPr>
              <a:t> yang </a:t>
            </a:r>
            <a:r>
              <a:rPr lang="en-US" dirty="0" err="1" smtClean="0">
                <a:latin typeface="Andalus" panose="02020603050405020304" pitchFamily="18" charset="-78"/>
                <a:cs typeface="Andalus" panose="02020603050405020304" pitchFamily="18" charset="-78"/>
              </a:rPr>
              <a:t>dihasilkan</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netral</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sesuai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dengan</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kualitas</a:t>
            </a:r>
            <a:r>
              <a:rPr lang="en-US" dirty="0" smtClean="0">
                <a:latin typeface="Andalus" panose="02020603050405020304" pitchFamily="18" charset="-78"/>
                <a:cs typeface="Andalus" panose="02020603050405020304" pitchFamily="18" charset="-78"/>
              </a:rPr>
              <a:t> air </a:t>
            </a:r>
            <a:r>
              <a:rPr lang="en-US" dirty="0" err="1" smtClean="0">
                <a:latin typeface="Andalus" panose="02020603050405020304" pitchFamily="18" charset="-78"/>
                <a:cs typeface="Andalus" panose="02020603050405020304" pitchFamily="18" charset="-78"/>
              </a:rPr>
              <a:t>minum</a:t>
            </a:r>
            <a:r>
              <a:rPr lang="en-US" dirty="0" smtClean="0">
                <a:latin typeface="Andalus" panose="02020603050405020304" pitchFamily="18" charset="-78"/>
                <a:cs typeface="Andalus" panose="02020603050405020304" pitchFamily="18" charset="-78"/>
              </a:rPr>
              <a:t> (pH 6,5-8,5)</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4240336193"/>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AERASI</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quarter" idx="1"/>
          </p:nvPr>
        </p:nvSpPr>
        <p:spPr/>
        <p:txBody>
          <a:bodyPr>
            <a:normAutofit/>
          </a:bodyPr>
          <a:lstStyle/>
          <a:p>
            <a:pPr marL="0" indent="0" algn="just">
              <a:buNone/>
            </a:pPr>
            <a:r>
              <a:rPr lang="en-US" dirty="0" smtClean="0">
                <a:latin typeface="Andalus" panose="02020603050405020304" pitchFamily="18" charset="-78"/>
                <a:cs typeface="Andalus" panose="02020603050405020304" pitchFamily="18" charset="-78"/>
              </a:rPr>
              <a:t>	Proses </a:t>
            </a:r>
            <a:r>
              <a:rPr lang="en-US" dirty="0" err="1">
                <a:latin typeface="Andalus" panose="02020603050405020304" pitchFamily="18" charset="-78"/>
                <a:cs typeface="Andalus" panose="02020603050405020304" pitchFamily="18" charset="-78"/>
              </a:rPr>
              <a:t>aerasi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yaitu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mengontakkan</a:t>
            </a:r>
            <a:r>
              <a:rPr lang="en-US" dirty="0">
                <a:latin typeface="Andalus" panose="02020603050405020304" pitchFamily="18" charset="-78"/>
                <a:cs typeface="Andalus" panose="02020603050405020304" pitchFamily="18" charset="-78"/>
              </a:rPr>
              <a:t> air </a:t>
            </a:r>
            <a:r>
              <a:rPr lang="en-US" dirty="0" err="1">
                <a:latin typeface="Andalus" panose="02020603050405020304" pitchFamily="18" charset="-78"/>
                <a:cs typeface="Andalus" panose="02020603050405020304" pitchFamily="18" charset="-78"/>
              </a:rPr>
              <a:t>baku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dengan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udara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kususnya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Oksigen</a:t>
            </a:r>
            <a:r>
              <a:rPr lang="en-US" dirty="0">
                <a:latin typeface="Andalus" panose="02020603050405020304" pitchFamily="18" charset="-78"/>
                <a:cs typeface="Andalus" panose="02020603050405020304" pitchFamily="18" charset="-78"/>
              </a:rPr>
              <a:t> (O</a:t>
            </a:r>
            <a:r>
              <a:rPr lang="en-US" baseline="30000" dirty="0">
                <a:latin typeface="Andalus" panose="02020603050405020304" pitchFamily="18" charset="-78"/>
                <a:cs typeface="Andalus" panose="02020603050405020304" pitchFamily="18" charset="-78"/>
              </a:rPr>
              <a:t>2</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dengan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tujuan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zat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besi</a:t>
            </a:r>
            <a:r>
              <a:rPr lang="en-US" dirty="0">
                <a:latin typeface="Andalus" panose="02020603050405020304" pitchFamily="18" charset="-78"/>
                <a:cs typeface="Andalus" panose="02020603050405020304" pitchFamily="18" charset="-78"/>
              </a:rPr>
              <a:t> (Fe)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mangan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Mn</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terdapat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dalam</a:t>
            </a:r>
            <a:r>
              <a:rPr lang="en-US" dirty="0">
                <a:latin typeface="Andalus" panose="02020603050405020304" pitchFamily="18" charset="-78"/>
                <a:cs typeface="Andalus" panose="02020603050405020304" pitchFamily="18" charset="-78"/>
              </a:rPr>
              <a:t> air </a:t>
            </a:r>
            <a:r>
              <a:rPr lang="en-US" dirty="0" err="1">
                <a:latin typeface="Andalus" panose="02020603050405020304" pitchFamily="18" charset="-78"/>
                <a:cs typeface="Andalus" panose="02020603050405020304" pitchFamily="18" charset="-78"/>
              </a:rPr>
              <a:t>baku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teroksidasi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selanjutnya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membentuk</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senyawa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besi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mangan</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dapat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diendapkan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Disamping</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itu</a:t>
            </a:r>
            <a:r>
              <a:rPr lang="en-US" dirty="0">
                <a:latin typeface="Andalus" panose="02020603050405020304" pitchFamily="18" charset="-78"/>
                <a:cs typeface="Andalus" panose="02020603050405020304" pitchFamily="18" charset="-78"/>
              </a:rPr>
              <a:t> proses </a:t>
            </a:r>
            <a:r>
              <a:rPr lang="en-US" dirty="0" err="1">
                <a:latin typeface="Andalus" panose="02020603050405020304" pitchFamily="18" charset="-78"/>
                <a:cs typeface="Andalus" panose="02020603050405020304" pitchFamily="18" charset="-78"/>
              </a:rPr>
              <a:t>aerasi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juga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berfungsi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untuk</a:t>
            </a:r>
            <a:r>
              <a:rPr lang="en-US" dirty="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menghilangkan</a:t>
            </a:r>
            <a:r>
              <a:rPr lang="en-US" dirty="0" smtClean="0">
                <a:latin typeface="Andalus" panose="02020603050405020304" pitchFamily="18" charset="-78"/>
                <a:cs typeface="Andalus" panose="02020603050405020304" pitchFamily="18" charset="-78"/>
              </a:rPr>
              <a:t> gas-gas </a:t>
            </a:r>
            <a:r>
              <a:rPr lang="en-US" dirty="0" err="1" smtClean="0">
                <a:latin typeface="Andalus" panose="02020603050405020304" pitchFamily="18" charset="-78"/>
                <a:cs typeface="Andalus" panose="02020603050405020304" pitchFamily="18" charset="-78"/>
              </a:rPr>
              <a:t>beracun</a:t>
            </a:r>
            <a:r>
              <a:rPr lang="en-US" dirty="0" smtClean="0">
                <a:latin typeface="Andalus" panose="02020603050405020304" pitchFamily="18" charset="-78"/>
                <a:cs typeface="Andalus" panose="02020603050405020304" pitchFamily="18" charset="-78"/>
              </a:rPr>
              <a:t> yang </a:t>
            </a:r>
            <a:r>
              <a:rPr lang="en-US" dirty="0" err="1" smtClean="0">
                <a:latin typeface="Andalus" panose="02020603050405020304" pitchFamily="18" charset="-78"/>
                <a:cs typeface="Andalus" panose="02020603050405020304" pitchFamily="18" charset="-78"/>
              </a:rPr>
              <a:t>tak</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diinginkan</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misalnya</a:t>
            </a:r>
            <a:r>
              <a:rPr lang="en-US" dirty="0" smtClean="0">
                <a:latin typeface="Andalus" panose="02020603050405020304" pitchFamily="18" charset="-78"/>
                <a:cs typeface="Andalus" panose="02020603050405020304" pitchFamily="18" charset="-78"/>
              </a:rPr>
              <a:t> gas H2S, </a:t>
            </a:r>
            <a:r>
              <a:rPr lang="en-US" dirty="0" err="1" smtClean="0">
                <a:latin typeface="Andalus" panose="02020603050405020304" pitchFamily="18" charset="-78"/>
                <a:cs typeface="Andalus" panose="02020603050405020304" pitchFamily="18" charset="-78"/>
              </a:rPr>
              <a:t>Methan</a:t>
            </a:r>
            <a:r>
              <a:rPr lang="en-US" dirty="0" smtClean="0">
                <a:latin typeface="Andalus" panose="02020603050405020304" pitchFamily="18" charset="-78"/>
                <a:cs typeface="Andalus" panose="02020603050405020304" pitchFamily="18" charset="-78"/>
              </a:rPr>
              <a:t>, Carbon </a:t>
            </a:r>
            <a:r>
              <a:rPr lang="en-US" dirty="0" err="1" smtClean="0">
                <a:latin typeface="Andalus" panose="02020603050405020304" pitchFamily="18" charset="-78"/>
                <a:cs typeface="Andalus" panose="02020603050405020304" pitchFamily="18" charset="-78"/>
              </a:rPr>
              <a:t>Dioksida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dan</a:t>
            </a:r>
            <a:r>
              <a:rPr lang="en-US" dirty="0" smtClean="0">
                <a:latin typeface="Andalus" panose="02020603050405020304" pitchFamily="18" charset="-78"/>
                <a:cs typeface="Andalus" panose="02020603050405020304" pitchFamily="18" charset="-78"/>
              </a:rPr>
              <a:t> gas-gas </a:t>
            </a:r>
            <a:r>
              <a:rPr lang="en-US" dirty="0" err="1" smtClean="0">
                <a:latin typeface="Andalus" panose="02020603050405020304" pitchFamily="18" charset="-78"/>
                <a:cs typeface="Andalus" panose="02020603050405020304" pitchFamily="18" charset="-78"/>
              </a:rPr>
              <a:t>racun</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lainnya</a:t>
            </a:r>
            <a:r>
              <a:rPr lang="en-US" dirty="0" smtClean="0">
                <a:latin typeface="Andalus" panose="02020603050405020304" pitchFamily="18" charset="-78"/>
                <a:cs typeface="Andalus" panose="02020603050405020304" pitchFamily="18" charset="-78"/>
              </a:rPr>
              <a:t>.</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26885871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KOAGULASI - FLOKULASI</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457200" y="1600200"/>
            <a:ext cx="8229600" cy="4800600"/>
          </a:xfrm>
        </p:spPr>
        <p:txBody>
          <a:bodyPr>
            <a:normAutofit/>
          </a:bodyPr>
          <a:lstStyle/>
          <a:p>
            <a:pPr marL="0" indent="0" algn="just">
              <a:buNone/>
            </a:pP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Koagulasi</a:t>
            </a:r>
            <a:r>
              <a:rPr lang="en-US" dirty="0" smtClean="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dilakukan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dengan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pembubuhan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bahan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koagulan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ke</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dalam</a:t>
            </a:r>
            <a:r>
              <a:rPr lang="en-US" dirty="0">
                <a:latin typeface="Andalus" panose="02020603050405020304" pitchFamily="18" charset="-78"/>
                <a:cs typeface="Andalus" panose="02020603050405020304" pitchFamily="18" charset="-78"/>
              </a:rPr>
              <a:t> air </a:t>
            </a:r>
            <a:r>
              <a:rPr lang="en-US" dirty="0" err="1">
                <a:latin typeface="Andalus" panose="02020603050405020304" pitchFamily="18" charset="-78"/>
                <a:cs typeface="Andalus" panose="02020603050405020304" pitchFamily="18" charset="-78"/>
              </a:rPr>
              <a:t>baku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dimana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kotoran</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berupa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koloid</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maupun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suspensi</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ada</a:t>
            </a:r>
            <a:r>
              <a:rPr lang="en-US" dirty="0">
                <a:latin typeface="Andalus" panose="02020603050405020304" pitchFamily="18" charset="-78"/>
                <a:cs typeface="Andalus" panose="02020603050405020304" pitchFamily="18" charset="-78"/>
              </a:rPr>
              <a:t> di </a:t>
            </a:r>
            <a:r>
              <a:rPr lang="en-US" dirty="0" err="1">
                <a:latin typeface="Andalus" panose="02020603050405020304" pitchFamily="18" charset="-78"/>
                <a:cs typeface="Andalus" panose="02020603050405020304" pitchFamily="18" charset="-78"/>
              </a:rPr>
              <a:t>dalamnya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menggumpal</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sehingga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mudah</a:t>
            </a:r>
            <a:r>
              <a:rPr lang="en-US" dirty="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diendapkan</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Koagulan</a:t>
            </a:r>
            <a:r>
              <a:rPr lang="en-US" dirty="0" smtClean="0">
                <a:latin typeface="Andalus" panose="02020603050405020304" pitchFamily="18" charset="-78"/>
                <a:cs typeface="Andalus" panose="02020603050405020304" pitchFamily="18" charset="-78"/>
              </a:rPr>
              <a:t> </a:t>
            </a:r>
            <a:r>
              <a:rPr lang="en-US" dirty="0">
                <a:latin typeface="Andalus" panose="02020603050405020304" pitchFamily="18" charset="-78"/>
                <a:cs typeface="Andalus" panose="02020603050405020304" pitchFamily="18" charset="-78"/>
              </a:rPr>
              <a:t>yang </a:t>
            </a:r>
            <a:r>
              <a:rPr lang="en-US" dirty="0" err="1">
                <a:latin typeface="Andalus" panose="02020603050405020304" pitchFamily="18" charset="-78"/>
                <a:cs typeface="Andalus" panose="02020603050405020304" pitchFamily="18" charset="-78"/>
              </a:rPr>
              <a:t>umum</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dipakai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adalah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Aluminium</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Sulfat</a:t>
            </a:r>
            <a:r>
              <a:rPr lang="en-US" dirty="0">
                <a:latin typeface="Andalus" panose="02020603050405020304" pitchFamily="18" charset="-78"/>
                <a:cs typeface="Andalus" panose="02020603050405020304" pitchFamily="18" charset="-78"/>
              </a:rPr>
              <a:t> (Alum) </a:t>
            </a:r>
            <a:r>
              <a:rPr lang="en-US" dirty="0" err="1">
                <a:latin typeface="Andalus" panose="02020603050405020304" pitchFamily="18" charset="-78"/>
                <a:cs typeface="Andalus" panose="02020603050405020304" pitchFamily="18" charset="-78"/>
              </a:rPr>
              <a:t>dengan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rumus</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kimia</a:t>
            </a:r>
            <a:r>
              <a:rPr lang="en-US" dirty="0">
                <a:latin typeface="Andalus" panose="02020603050405020304" pitchFamily="18" charset="-78"/>
                <a:cs typeface="Andalus" panose="02020603050405020304" pitchFamily="18" charset="-78"/>
              </a:rPr>
              <a:t> Al</a:t>
            </a:r>
            <a:r>
              <a:rPr lang="en-US" baseline="30000" dirty="0">
                <a:latin typeface="Andalus" panose="02020603050405020304" pitchFamily="18" charset="-78"/>
                <a:cs typeface="Andalus" panose="02020603050405020304" pitchFamily="18" charset="-78"/>
              </a:rPr>
              <a:t>2</a:t>
            </a:r>
            <a:r>
              <a:rPr lang="en-US" dirty="0">
                <a:latin typeface="Andalus" panose="02020603050405020304" pitchFamily="18" charset="-78"/>
                <a:cs typeface="Andalus" panose="02020603050405020304" pitchFamily="18" charset="-78"/>
              </a:rPr>
              <a:t>(SO)</a:t>
            </a:r>
            <a:r>
              <a:rPr lang="en-US" baseline="30000" dirty="0">
                <a:latin typeface="Andalus" panose="02020603050405020304" pitchFamily="18" charset="-78"/>
                <a:cs typeface="Andalus" panose="02020603050405020304" pitchFamily="18" charset="-78"/>
              </a:rPr>
              <a:t>3 </a:t>
            </a:r>
            <a:r>
              <a:rPr lang="en-US" dirty="0">
                <a:latin typeface="Andalus" panose="02020603050405020304" pitchFamily="18" charset="-78"/>
                <a:cs typeface="Andalus" panose="02020603050405020304" pitchFamily="18" charset="-78"/>
              </a:rPr>
              <a:t>nH</a:t>
            </a:r>
            <a:r>
              <a:rPr lang="en-US" baseline="30000" dirty="0">
                <a:latin typeface="Andalus" panose="02020603050405020304" pitchFamily="18" charset="-78"/>
                <a:cs typeface="Andalus" panose="02020603050405020304" pitchFamily="18" charset="-78"/>
              </a:rPr>
              <a:t>2</a:t>
            </a:r>
            <a:r>
              <a:rPr lang="en-US" dirty="0">
                <a:latin typeface="Andalus" panose="02020603050405020304" pitchFamily="18" charset="-78"/>
                <a:cs typeface="Andalus" panose="02020603050405020304" pitchFamily="18" charset="-78"/>
              </a:rPr>
              <a:t>O, </a:t>
            </a:r>
            <a:r>
              <a:rPr lang="en-US" dirty="0" err="1">
                <a:latin typeface="Andalus" panose="02020603050405020304" pitchFamily="18" charset="-78"/>
                <a:cs typeface="Andalus" panose="02020603050405020304" pitchFamily="18" charset="-78"/>
              </a:rPr>
              <a:t>dengan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pertimbangan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harganya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murah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mudah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didapat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hasilnya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cukup</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baik</a:t>
            </a:r>
            <a:r>
              <a:rPr lang="en-US" dirty="0">
                <a:latin typeface="Andalus" panose="02020603050405020304" pitchFamily="18" charset="-78"/>
                <a:cs typeface="Andalus" panose="02020603050405020304" pitchFamily="18" charset="-78"/>
              </a:rPr>
              <a:t>. </a:t>
            </a:r>
          </a:p>
        </p:txBody>
      </p:sp>
    </p:spTree>
    <p:extLst>
      <p:ext uri="{BB962C8B-B14F-4D97-AF65-F5344CB8AC3E}">
        <p14:creationId xmlns:p14="http://schemas.microsoft.com/office/powerpoint/2010/main" val="298096338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pPr marL="0" indent="0" algn="just">
              <a:buNone/>
            </a:pP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Flokulasi</a:t>
            </a:r>
            <a:r>
              <a:rPr lang="en-US" dirty="0" smtClean="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adalah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merupakan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kelanjutan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dari</a:t>
            </a:r>
            <a:r>
              <a:rPr lang="en-US" dirty="0">
                <a:latin typeface="Andalus" panose="02020603050405020304" pitchFamily="18" charset="-78"/>
                <a:cs typeface="Andalus" panose="02020603050405020304" pitchFamily="18" charset="-78"/>
              </a:rPr>
              <a:t> proses </a:t>
            </a:r>
            <a:r>
              <a:rPr lang="en-US" dirty="0" err="1">
                <a:latin typeface="Andalus" panose="02020603050405020304" pitchFamily="18" charset="-78"/>
                <a:cs typeface="Andalus" panose="02020603050405020304" pitchFamily="18" charset="-78"/>
              </a:rPr>
              <a:t>koagulasi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yaitu</a:t>
            </a:r>
            <a:r>
              <a:rPr lang="en-US" dirty="0">
                <a:latin typeface="Andalus" panose="02020603050405020304" pitchFamily="18" charset="-78"/>
                <a:cs typeface="Andalus" panose="02020603050405020304" pitchFamily="18" charset="-78"/>
              </a:rPr>
              <a:t> proses </a:t>
            </a:r>
            <a:r>
              <a:rPr lang="en-US" dirty="0" err="1">
                <a:latin typeface="Andalus" panose="02020603050405020304" pitchFamily="18" charset="-78"/>
                <a:cs typeface="Andalus" panose="02020603050405020304" pitchFamily="18" charset="-78"/>
              </a:rPr>
              <a:t>terjadinya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gumpalan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kotoran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atau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flok</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akibat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pembubuhan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koagulan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Untuk</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mendapatkan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flok</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besar</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kuat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stabil</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perlu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dilakukan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pengadukan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lambat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Pengadukan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cepat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dilakukan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segera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setelah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pembubuhan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koagulan</a:t>
            </a:r>
            <a:r>
              <a:rPr lang="en-US" dirty="0">
                <a:latin typeface="Andalus" panose="02020603050405020304" pitchFamily="18" charset="-78"/>
                <a:cs typeface="Andalus" panose="02020603050405020304" pitchFamily="18" charset="-78"/>
              </a:rPr>
              <a:t> agar </a:t>
            </a:r>
            <a:r>
              <a:rPr lang="en-US" dirty="0" err="1">
                <a:latin typeface="Andalus" panose="02020603050405020304" pitchFamily="18" charset="-78"/>
                <a:cs typeface="Andalus" panose="02020603050405020304" pitchFamily="18" charset="-78"/>
              </a:rPr>
              <a:t>zat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koagulan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dapat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tercampur</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dengan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cepat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sedangkan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pengadukan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lambat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dilakukan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untuk</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memberikan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kesempatan</a:t>
            </a:r>
            <a:r>
              <a:rPr lang="en-US" dirty="0">
                <a:latin typeface="Andalus" panose="02020603050405020304" pitchFamily="18" charset="-78"/>
                <a:cs typeface="Andalus" panose="02020603050405020304" pitchFamily="18" charset="-78"/>
              </a:rPr>
              <a:t> agar </a:t>
            </a:r>
            <a:r>
              <a:rPr lang="en-US" dirty="0" err="1">
                <a:latin typeface="Andalus" panose="02020603050405020304" pitchFamily="18" charset="-78"/>
                <a:cs typeface="Andalus" panose="02020603050405020304" pitchFamily="18" charset="-78"/>
              </a:rPr>
              <a:t>gumpalan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partikel</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kotoran</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terjadi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tumbuh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menjadi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besar</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kuat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sehingga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mudah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atau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cepat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mengendap</a:t>
            </a:r>
            <a:r>
              <a:rPr lang="en-US" dirty="0">
                <a:latin typeface="Andalus" panose="02020603050405020304" pitchFamily="18" charset="-78"/>
                <a:cs typeface="Andalus" panose="02020603050405020304" pitchFamily="18" charset="-78"/>
              </a:rPr>
              <a:t>. </a:t>
            </a:r>
          </a:p>
        </p:txBody>
      </p:sp>
    </p:spTree>
    <p:extLst>
      <p:ext uri="{BB962C8B-B14F-4D97-AF65-F5344CB8AC3E}">
        <p14:creationId xmlns:p14="http://schemas.microsoft.com/office/powerpoint/2010/main" val="306065944"/>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SEDIMENTASI</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p:txBody>
          <a:bodyPr/>
          <a:lstStyle/>
          <a:p>
            <a:pPr marL="0" indent="0">
              <a:buNone/>
            </a:pP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Tujuan</a:t>
            </a:r>
            <a:r>
              <a:rPr lang="en-US" dirty="0" smtClean="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pengendapan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atau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sedimentasi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adalah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mengendapkan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gumpalan</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terjadi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akibat</a:t>
            </a:r>
            <a:r>
              <a:rPr lang="en-US" dirty="0">
                <a:latin typeface="Andalus" panose="02020603050405020304" pitchFamily="18" charset="-78"/>
                <a:cs typeface="Andalus" panose="02020603050405020304" pitchFamily="18" charset="-78"/>
              </a:rPr>
              <a:t> proses </a:t>
            </a:r>
            <a:r>
              <a:rPr lang="en-US" dirty="0" err="1">
                <a:latin typeface="Andalus" panose="02020603050405020304" pitchFamily="18" charset="-78"/>
                <a:cs typeface="Andalus" panose="02020603050405020304" pitchFamily="18" charset="-78"/>
              </a:rPr>
              <a:t>koagulasi-flokulasi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secara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gravitasi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selain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itu</a:t>
            </a:r>
            <a:r>
              <a:rPr lang="en-US" dirty="0">
                <a:latin typeface="Andalus" panose="02020603050405020304" pitchFamily="18" charset="-78"/>
                <a:cs typeface="Andalus" panose="02020603050405020304" pitchFamily="18" charset="-78"/>
              </a:rPr>
              <a:t> proses </a:t>
            </a:r>
            <a:r>
              <a:rPr lang="en-US" dirty="0" err="1">
                <a:latin typeface="Andalus" panose="02020603050405020304" pitchFamily="18" charset="-78"/>
                <a:cs typeface="Andalus" panose="02020603050405020304" pitchFamily="18" charset="-78"/>
              </a:rPr>
              <a:t>pengendapan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ini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mengurangi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beban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kerja</a:t>
            </a:r>
            <a:r>
              <a:rPr lang="en-US" dirty="0">
                <a:latin typeface="Andalus" panose="02020603050405020304" pitchFamily="18" charset="-78"/>
                <a:cs typeface="Andalus" panose="02020603050405020304" pitchFamily="18" charset="-78"/>
              </a:rPr>
              <a:t> </a:t>
            </a:r>
            <a:r>
              <a:rPr lang="en-US" dirty="0" smtClean="0">
                <a:latin typeface="Andalus" panose="02020603050405020304" pitchFamily="18" charset="-78"/>
                <a:cs typeface="Andalus" panose="02020603050405020304" pitchFamily="18" charset="-78"/>
              </a:rPr>
              <a:t>filter</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42802615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FILTRASI</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p:txBody>
          <a:bodyPr/>
          <a:lstStyle/>
          <a:p>
            <a:pPr marL="0" indent="0" algn="just">
              <a:buNone/>
            </a:pP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Gumpalan</a:t>
            </a:r>
            <a:r>
              <a:rPr lang="en-US" dirty="0" smtClean="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partikel</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atau</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flok</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terjadi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tidak</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semuanya</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dapat</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diendapkan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Flok-flok</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relatif</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kecil</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halus</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masih</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melayang-layang</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dalam</a:t>
            </a:r>
            <a:r>
              <a:rPr lang="en-US" dirty="0">
                <a:latin typeface="Andalus" panose="02020603050405020304" pitchFamily="18" charset="-78"/>
                <a:cs typeface="Andalus" panose="02020603050405020304" pitchFamily="18" charset="-78"/>
              </a:rPr>
              <a:t> </a:t>
            </a:r>
            <a:r>
              <a:rPr lang="en-US" dirty="0" smtClean="0">
                <a:latin typeface="Andalus" panose="02020603050405020304" pitchFamily="18" charset="-78"/>
                <a:cs typeface="Andalus" panose="02020603050405020304" pitchFamily="18" charset="-78"/>
              </a:rPr>
              <a:t>air. </a:t>
            </a:r>
            <a:r>
              <a:rPr lang="en-US" dirty="0" err="1" smtClean="0">
                <a:latin typeface="Andalus" panose="02020603050405020304" pitchFamily="18" charset="-78"/>
                <a:cs typeface="Andalus" panose="02020603050405020304" pitchFamily="18" charset="-78"/>
              </a:rPr>
              <a:t>Filtrasi</a:t>
            </a:r>
            <a:r>
              <a:rPr lang="en-US" dirty="0" smtClean="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dilakukan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dengan</a:t>
            </a:r>
            <a:r>
              <a:rPr lang="en-US" dirty="0">
                <a:latin typeface="Andalus" panose="02020603050405020304" pitchFamily="18" charset="-78"/>
                <a:cs typeface="Andalus" panose="02020603050405020304" pitchFamily="18" charset="-78"/>
              </a:rPr>
              <a:t> media </a:t>
            </a:r>
            <a:r>
              <a:rPr lang="en-US" dirty="0" err="1">
                <a:latin typeface="Andalus" panose="02020603050405020304" pitchFamily="18" charset="-78"/>
                <a:cs typeface="Andalus" panose="02020603050405020304" pitchFamily="18" charset="-78"/>
              </a:rPr>
              <a:t>penyaring</a:t>
            </a:r>
            <a:r>
              <a:rPr lang="en-US" dirty="0">
                <a:latin typeface="Andalus" panose="02020603050405020304" pitchFamily="18" charset="-78"/>
                <a:cs typeface="Andalus" panose="02020603050405020304" pitchFamily="18" charset="-78"/>
              </a:rPr>
              <a:t> yang </a:t>
            </a:r>
            <a:r>
              <a:rPr lang="en-US" dirty="0" err="1">
                <a:latin typeface="Andalus" panose="02020603050405020304" pitchFamily="18" charset="-78"/>
                <a:cs typeface="Andalus" panose="02020603050405020304" pitchFamily="18" charset="-78"/>
              </a:rPr>
              <a:t>terdiri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dari</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kerikil</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arang</a:t>
            </a:r>
            <a:r>
              <a:rPr lang="en-US" dirty="0">
                <a:latin typeface="Andalus" panose="02020603050405020304" pitchFamily="18" charset="-78"/>
                <a:cs typeface="Andalus" panose="02020603050405020304" pitchFamily="18" charset="-78"/>
              </a:rPr>
              <a:t>/</a:t>
            </a:r>
            <a:r>
              <a:rPr lang="en-US" dirty="0" err="1">
                <a:latin typeface="Andalus" panose="02020603050405020304" pitchFamily="18" charset="-78"/>
                <a:cs typeface="Andalus" panose="02020603050405020304" pitchFamily="18" charset="-78"/>
              </a:rPr>
              <a:t>karbon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aktif</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ijuk</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dan</a:t>
            </a:r>
            <a:r>
              <a:rPr lang="en-US" dirty="0">
                <a:latin typeface="Andalus" panose="02020603050405020304" pitchFamily="18" charset="-78"/>
                <a:cs typeface="Andalus" panose="02020603050405020304" pitchFamily="18" charset="-78"/>
              </a:rPr>
              <a:t> </a:t>
            </a:r>
            <a:r>
              <a:rPr lang="en-US" dirty="0" err="1">
                <a:latin typeface="Andalus" panose="02020603050405020304" pitchFamily="18" charset="-78"/>
                <a:cs typeface="Andalus" panose="02020603050405020304" pitchFamily="18" charset="-78"/>
              </a:rPr>
              <a:t>pasir</a:t>
            </a:r>
            <a:r>
              <a:rPr lang="en-US" dirty="0">
                <a:latin typeface="Andalus" panose="02020603050405020304" pitchFamily="18" charset="-78"/>
                <a:cs typeface="Andalus" panose="02020603050405020304" pitchFamily="18" charset="-78"/>
              </a:rPr>
              <a:t>. </a:t>
            </a:r>
          </a:p>
        </p:txBody>
      </p:sp>
    </p:spTree>
    <p:extLst>
      <p:ext uri="{BB962C8B-B14F-4D97-AF65-F5344CB8AC3E}">
        <p14:creationId xmlns:p14="http://schemas.microsoft.com/office/powerpoint/2010/main" val="216468630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5.xml><?xml version="1.0" encoding="utf-8"?>
<a:theme xmlns:a="http://schemas.openxmlformats.org/drawingml/2006/main" name="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254</TotalTime>
  <Words>188</Words>
  <Application>Microsoft Office PowerPoint</Application>
  <PresentationFormat>On-screen Show (4:3)</PresentationFormat>
  <Paragraphs>70</Paragraphs>
  <Slides>22</Slides>
  <Notes>0</Notes>
  <HiddenSlides>0</HiddenSlides>
  <MMClips>0</MMClips>
  <ScaleCrop>false</ScaleCrop>
  <HeadingPairs>
    <vt:vector size="4" baseType="variant">
      <vt:variant>
        <vt:lpstr>Theme</vt:lpstr>
      </vt:variant>
      <vt:variant>
        <vt:i4>7</vt:i4>
      </vt:variant>
      <vt:variant>
        <vt:lpstr>Slide Titles</vt:lpstr>
      </vt:variant>
      <vt:variant>
        <vt:i4>22</vt:i4>
      </vt:variant>
    </vt:vector>
  </HeadingPairs>
  <TitlesOfParts>
    <vt:vector size="29" baseType="lpstr">
      <vt:lpstr>Flow</vt:lpstr>
      <vt:lpstr>Solstice</vt:lpstr>
      <vt:lpstr>Civic</vt:lpstr>
      <vt:lpstr>Trek</vt:lpstr>
      <vt:lpstr>1_Solstice</vt:lpstr>
      <vt:lpstr>Office Theme</vt:lpstr>
      <vt:lpstr>Apothecary</vt:lpstr>
      <vt:lpstr>REKAYASA LINGKUNGAN “PENGOLAHAN AIR GAMBUT MENJADI AIR MINUM”</vt:lpstr>
      <vt:lpstr>PEGERTIAN AIR GAMBUT</vt:lpstr>
      <vt:lpstr>PENGOLAHAN AIR GAMBUT</vt:lpstr>
      <vt:lpstr>NETRALISASI</vt:lpstr>
      <vt:lpstr>AERASI</vt:lpstr>
      <vt:lpstr>KOAGULASI - FLOKULASI</vt:lpstr>
      <vt:lpstr>PowerPoint Presentation</vt:lpstr>
      <vt:lpstr>SEDIMENTASI</vt:lpstr>
      <vt:lpstr>FILTRASI</vt:lpstr>
      <vt:lpstr>STUDI KASUS</vt:lpstr>
      <vt:lpstr>PowerPoint Presentation</vt:lpstr>
      <vt:lpstr> Kondisi Sumber Air Gambut dari Sungai</vt:lpstr>
      <vt:lpstr>Karakteristik air gambut yang akan diolah</vt:lpstr>
      <vt:lpstr>Pengolahan Air Gambut</vt:lpstr>
      <vt:lpstr>Skema Tahapan Pengolahan</vt:lpstr>
      <vt:lpstr>PowerPoint Presentation</vt:lpstr>
      <vt:lpstr>Tangki 1</vt:lpstr>
      <vt:lpstr>Tangki ke 2</vt:lpstr>
      <vt:lpstr>PowerPoint Presentation</vt:lpstr>
      <vt:lpstr>Hasil Pengujian Air Gambut Setelah dan Sebelum Proses Instalasi</vt:lpstr>
      <vt:lpstr>Perubahan Warna dari Air Gambut Setelah Proses Instalasi</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sony</cp:lastModifiedBy>
  <cp:revision>29</cp:revision>
  <dcterms:created xsi:type="dcterms:W3CDTF">2013-10-01T12:37:53Z</dcterms:created>
  <dcterms:modified xsi:type="dcterms:W3CDTF">2013-10-18T22:00:02Z</dcterms:modified>
</cp:coreProperties>
</file>